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257" r:id="rId5"/>
    <p:sldId id="258" r:id="rId6"/>
  </p:sldIdLst>
  <p:sldSz cx="9906000" cy="6858000" type="A4"/>
  <p:notesSz cx="6888163" cy="10018713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090B"/>
    <a:srgbClr val="B40933"/>
    <a:srgbClr val="B50933"/>
    <a:srgbClr val="F3A121"/>
    <a:srgbClr val="B80931"/>
    <a:srgbClr val="6F0066"/>
    <a:srgbClr val="AF0837"/>
    <a:srgbClr val="0C6D82"/>
    <a:srgbClr val="B20835"/>
    <a:srgbClr val="5E42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50" autoAdjust="0"/>
    <p:restoredTop sz="94660"/>
  </p:normalViewPr>
  <p:slideViewPr>
    <p:cSldViewPr snapToGrid="0" showGuides="1">
      <p:cViewPr>
        <p:scale>
          <a:sx n="150" d="100"/>
          <a:sy n="150" d="100"/>
        </p:scale>
        <p:origin x="1056" y="-56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9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4870" cy="502676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0" cy="502676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pPr rtl="0"/>
            <a:fld id="{F198BE05-6C35-4BED-8547-925233A69ECC}" type="datetime1">
              <a:rPr lang="en-GB" smtClean="0"/>
              <a:t>19/12/2025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2" y="9516041"/>
            <a:ext cx="2984870" cy="502675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9" y="9516041"/>
            <a:ext cx="2984870" cy="502675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84870" cy="502676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2676"/>
          </a:xfrm>
          <a:prstGeom prst="rect">
            <a:avLst/>
          </a:prstGeom>
        </p:spPr>
        <p:txBody>
          <a:bodyPr vert="horz" lIns="92436" tIns="46217" rIns="92436" bIns="46217" rtlCol="0"/>
          <a:lstStyle>
            <a:lvl1pPr algn="r">
              <a:defRPr sz="1200"/>
            </a:lvl1pPr>
          </a:lstStyle>
          <a:p>
            <a:pPr rtl="0"/>
            <a:fld id="{BF3E13FB-E039-46F9-BC3E-FBEEA4D88752}" type="datetime1">
              <a:rPr lang="en-GB" noProof="0" smtClean="0"/>
              <a:t>19/12/2025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1713" y="1252538"/>
            <a:ext cx="4884737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36" tIns="46217" rIns="92436" bIns="46217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9"/>
          </a:xfrm>
          <a:prstGeom prst="rect">
            <a:avLst/>
          </a:prstGeom>
        </p:spPr>
        <p:txBody>
          <a:bodyPr vert="horz" lIns="92436" tIns="46217" rIns="92436" bIns="46217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516041"/>
            <a:ext cx="2984870" cy="502675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1699" y="9516041"/>
            <a:ext cx="2984870" cy="502675"/>
          </a:xfrm>
          <a:prstGeom prst="rect">
            <a:avLst/>
          </a:prstGeom>
        </p:spPr>
        <p:txBody>
          <a:bodyPr vert="horz" lIns="92436" tIns="46217" rIns="92436" bIns="46217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01713" y="1252538"/>
            <a:ext cx="4884737" cy="3381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14970C-3301-4DD8-87C8-448E3F89398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007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001713" y="1252538"/>
            <a:ext cx="4884737" cy="3381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A14970C-3301-4DD8-87C8-448E3F89398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4535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lowchart: Delay 24">
            <a:extLst>
              <a:ext uri="{FF2B5EF4-FFF2-40B4-BE49-F238E27FC236}">
                <a16:creationId xmlns:a16="http://schemas.microsoft.com/office/drawing/2014/main" id="{928187B2-0394-40AE-9F9C-6682AC71596C}"/>
              </a:ext>
            </a:extLst>
          </p:cNvPr>
          <p:cNvSpPr/>
          <p:nvPr userDrawn="1"/>
        </p:nvSpPr>
        <p:spPr>
          <a:xfrm flipH="1">
            <a:off x="2123065" y="3441618"/>
            <a:ext cx="1502534" cy="2052000"/>
          </a:xfrm>
          <a:custGeom>
            <a:avLst/>
            <a:gdLst>
              <a:gd name="connsiteX0" fmla="*/ 0 w 2066400"/>
              <a:gd name="connsiteY0" fmla="*/ 0 h 2422800"/>
              <a:gd name="connsiteX1" fmla="*/ 1033200 w 2066400"/>
              <a:gd name="connsiteY1" fmla="*/ 0 h 2422800"/>
              <a:gd name="connsiteX2" fmla="*/ 2066400 w 2066400"/>
              <a:gd name="connsiteY2" fmla="*/ 1211400 h 2422800"/>
              <a:gd name="connsiteX3" fmla="*/ 1033200 w 2066400"/>
              <a:gd name="connsiteY3" fmla="*/ 2422800 h 2422800"/>
              <a:gd name="connsiteX4" fmla="*/ 0 w 2066400"/>
              <a:gd name="connsiteY4" fmla="*/ 2422800 h 2422800"/>
              <a:gd name="connsiteX5" fmla="*/ 0 w 2066400"/>
              <a:gd name="connsiteY5" fmla="*/ 0 h 2422800"/>
              <a:gd name="connsiteX0" fmla="*/ 7185 w 2073585"/>
              <a:gd name="connsiteY0" fmla="*/ 0 h 2422800"/>
              <a:gd name="connsiteX1" fmla="*/ 1040385 w 2073585"/>
              <a:gd name="connsiteY1" fmla="*/ 0 h 2422800"/>
              <a:gd name="connsiteX2" fmla="*/ 2073585 w 2073585"/>
              <a:gd name="connsiteY2" fmla="*/ 1211400 h 2422800"/>
              <a:gd name="connsiteX3" fmla="*/ 1040385 w 2073585"/>
              <a:gd name="connsiteY3" fmla="*/ 2422800 h 2422800"/>
              <a:gd name="connsiteX4" fmla="*/ 7185 w 2073585"/>
              <a:gd name="connsiteY4" fmla="*/ 2422800 h 2422800"/>
              <a:gd name="connsiteX5" fmla="*/ 0 w 2073585"/>
              <a:gd name="connsiteY5" fmla="*/ 1045208 h 2422800"/>
              <a:gd name="connsiteX6" fmla="*/ 7185 w 2073585"/>
              <a:gd name="connsiteY6" fmla="*/ 0 h 2422800"/>
              <a:gd name="connsiteX0" fmla="*/ 0 w 2073585"/>
              <a:gd name="connsiteY0" fmla="*/ 1045208 h 2422800"/>
              <a:gd name="connsiteX1" fmla="*/ 7185 w 2073585"/>
              <a:gd name="connsiteY1" fmla="*/ 0 h 2422800"/>
              <a:gd name="connsiteX2" fmla="*/ 1040385 w 2073585"/>
              <a:gd name="connsiteY2" fmla="*/ 0 h 2422800"/>
              <a:gd name="connsiteX3" fmla="*/ 2073585 w 2073585"/>
              <a:gd name="connsiteY3" fmla="*/ 1211400 h 2422800"/>
              <a:gd name="connsiteX4" fmla="*/ 1040385 w 2073585"/>
              <a:gd name="connsiteY4" fmla="*/ 2422800 h 2422800"/>
              <a:gd name="connsiteX5" fmla="*/ 7185 w 2073585"/>
              <a:gd name="connsiteY5" fmla="*/ 2422800 h 2422800"/>
              <a:gd name="connsiteX6" fmla="*/ 91440 w 2073585"/>
              <a:gd name="connsiteY6" fmla="*/ 1136648 h 2422800"/>
              <a:gd name="connsiteX0" fmla="*/ 0 w 2073585"/>
              <a:gd name="connsiteY0" fmla="*/ 1045208 h 2422800"/>
              <a:gd name="connsiteX1" fmla="*/ 7185 w 2073585"/>
              <a:gd name="connsiteY1" fmla="*/ 0 h 2422800"/>
              <a:gd name="connsiteX2" fmla="*/ 1040385 w 2073585"/>
              <a:gd name="connsiteY2" fmla="*/ 0 h 2422800"/>
              <a:gd name="connsiteX3" fmla="*/ 2073585 w 2073585"/>
              <a:gd name="connsiteY3" fmla="*/ 1211400 h 2422800"/>
              <a:gd name="connsiteX4" fmla="*/ 1040385 w 2073585"/>
              <a:gd name="connsiteY4" fmla="*/ 2422800 h 2422800"/>
              <a:gd name="connsiteX5" fmla="*/ 7185 w 2073585"/>
              <a:gd name="connsiteY5" fmla="*/ 2422800 h 2422800"/>
              <a:gd name="connsiteX0" fmla="*/ 0 w 2066400"/>
              <a:gd name="connsiteY0" fmla="*/ 0 h 2422800"/>
              <a:gd name="connsiteX1" fmla="*/ 1033200 w 2066400"/>
              <a:gd name="connsiteY1" fmla="*/ 0 h 2422800"/>
              <a:gd name="connsiteX2" fmla="*/ 2066400 w 2066400"/>
              <a:gd name="connsiteY2" fmla="*/ 1211400 h 2422800"/>
              <a:gd name="connsiteX3" fmla="*/ 1033200 w 2066400"/>
              <a:gd name="connsiteY3" fmla="*/ 2422800 h 2422800"/>
              <a:gd name="connsiteX4" fmla="*/ 0 w 2066400"/>
              <a:gd name="connsiteY4" fmla="*/ 2422800 h 242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6400" h="2422800">
                <a:moveTo>
                  <a:pt x="0" y="0"/>
                </a:moveTo>
                <a:lnTo>
                  <a:pt x="1033200" y="0"/>
                </a:lnTo>
                <a:cubicBezTo>
                  <a:pt x="1603821" y="0"/>
                  <a:pt x="2066400" y="542362"/>
                  <a:pt x="2066400" y="1211400"/>
                </a:cubicBezTo>
                <a:cubicBezTo>
                  <a:pt x="2066400" y="1880438"/>
                  <a:pt x="1603821" y="2422800"/>
                  <a:pt x="1033200" y="2422800"/>
                </a:cubicBezTo>
                <a:lnTo>
                  <a:pt x="0" y="2422800"/>
                </a:lnTo>
              </a:path>
            </a:pathLst>
          </a:custGeom>
          <a:noFill/>
          <a:ln w="3556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63" noProof="0"/>
          </a:p>
        </p:txBody>
      </p:sp>
      <p:sp>
        <p:nvSpPr>
          <p:cNvPr id="25" name="Flowchart: Delay 24">
            <a:extLst>
              <a:ext uri="{FF2B5EF4-FFF2-40B4-BE49-F238E27FC236}">
                <a16:creationId xmlns:a16="http://schemas.microsoft.com/office/drawing/2014/main" id="{355D9AC9-E7B7-459E-925B-0047C675B750}"/>
              </a:ext>
            </a:extLst>
          </p:cNvPr>
          <p:cNvSpPr/>
          <p:nvPr userDrawn="1"/>
        </p:nvSpPr>
        <p:spPr>
          <a:xfrm>
            <a:off x="7711821" y="1379496"/>
            <a:ext cx="1502534" cy="2052000"/>
          </a:xfrm>
          <a:custGeom>
            <a:avLst/>
            <a:gdLst>
              <a:gd name="connsiteX0" fmla="*/ 0 w 2066400"/>
              <a:gd name="connsiteY0" fmla="*/ 0 h 2422800"/>
              <a:gd name="connsiteX1" fmla="*/ 1033200 w 2066400"/>
              <a:gd name="connsiteY1" fmla="*/ 0 h 2422800"/>
              <a:gd name="connsiteX2" fmla="*/ 2066400 w 2066400"/>
              <a:gd name="connsiteY2" fmla="*/ 1211400 h 2422800"/>
              <a:gd name="connsiteX3" fmla="*/ 1033200 w 2066400"/>
              <a:gd name="connsiteY3" fmla="*/ 2422800 h 2422800"/>
              <a:gd name="connsiteX4" fmla="*/ 0 w 2066400"/>
              <a:gd name="connsiteY4" fmla="*/ 2422800 h 2422800"/>
              <a:gd name="connsiteX5" fmla="*/ 0 w 2066400"/>
              <a:gd name="connsiteY5" fmla="*/ 0 h 2422800"/>
              <a:gd name="connsiteX0" fmla="*/ 7185 w 2073585"/>
              <a:gd name="connsiteY0" fmla="*/ 0 h 2422800"/>
              <a:gd name="connsiteX1" fmla="*/ 1040385 w 2073585"/>
              <a:gd name="connsiteY1" fmla="*/ 0 h 2422800"/>
              <a:gd name="connsiteX2" fmla="*/ 2073585 w 2073585"/>
              <a:gd name="connsiteY2" fmla="*/ 1211400 h 2422800"/>
              <a:gd name="connsiteX3" fmla="*/ 1040385 w 2073585"/>
              <a:gd name="connsiteY3" fmla="*/ 2422800 h 2422800"/>
              <a:gd name="connsiteX4" fmla="*/ 7185 w 2073585"/>
              <a:gd name="connsiteY4" fmla="*/ 2422800 h 2422800"/>
              <a:gd name="connsiteX5" fmla="*/ 0 w 2073585"/>
              <a:gd name="connsiteY5" fmla="*/ 1045208 h 2422800"/>
              <a:gd name="connsiteX6" fmla="*/ 7185 w 2073585"/>
              <a:gd name="connsiteY6" fmla="*/ 0 h 2422800"/>
              <a:gd name="connsiteX0" fmla="*/ 0 w 2073585"/>
              <a:gd name="connsiteY0" fmla="*/ 1045208 h 2422800"/>
              <a:gd name="connsiteX1" fmla="*/ 7185 w 2073585"/>
              <a:gd name="connsiteY1" fmla="*/ 0 h 2422800"/>
              <a:gd name="connsiteX2" fmla="*/ 1040385 w 2073585"/>
              <a:gd name="connsiteY2" fmla="*/ 0 h 2422800"/>
              <a:gd name="connsiteX3" fmla="*/ 2073585 w 2073585"/>
              <a:gd name="connsiteY3" fmla="*/ 1211400 h 2422800"/>
              <a:gd name="connsiteX4" fmla="*/ 1040385 w 2073585"/>
              <a:gd name="connsiteY4" fmla="*/ 2422800 h 2422800"/>
              <a:gd name="connsiteX5" fmla="*/ 7185 w 2073585"/>
              <a:gd name="connsiteY5" fmla="*/ 2422800 h 2422800"/>
              <a:gd name="connsiteX6" fmla="*/ 91440 w 2073585"/>
              <a:gd name="connsiteY6" fmla="*/ 1136648 h 2422800"/>
              <a:gd name="connsiteX0" fmla="*/ 0 w 2073585"/>
              <a:gd name="connsiteY0" fmla="*/ 1045208 h 2422800"/>
              <a:gd name="connsiteX1" fmla="*/ 7185 w 2073585"/>
              <a:gd name="connsiteY1" fmla="*/ 0 h 2422800"/>
              <a:gd name="connsiteX2" fmla="*/ 1040385 w 2073585"/>
              <a:gd name="connsiteY2" fmla="*/ 0 h 2422800"/>
              <a:gd name="connsiteX3" fmla="*/ 2073585 w 2073585"/>
              <a:gd name="connsiteY3" fmla="*/ 1211400 h 2422800"/>
              <a:gd name="connsiteX4" fmla="*/ 1040385 w 2073585"/>
              <a:gd name="connsiteY4" fmla="*/ 2422800 h 2422800"/>
              <a:gd name="connsiteX5" fmla="*/ 7185 w 2073585"/>
              <a:gd name="connsiteY5" fmla="*/ 2422800 h 2422800"/>
              <a:gd name="connsiteX0" fmla="*/ 0 w 2066400"/>
              <a:gd name="connsiteY0" fmla="*/ 0 h 2422800"/>
              <a:gd name="connsiteX1" fmla="*/ 1033200 w 2066400"/>
              <a:gd name="connsiteY1" fmla="*/ 0 h 2422800"/>
              <a:gd name="connsiteX2" fmla="*/ 2066400 w 2066400"/>
              <a:gd name="connsiteY2" fmla="*/ 1211400 h 2422800"/>
              <a:gd name="connsiteX3" fmla="*/ 1033200 w 2066400"/>
              <a:gd name="connsiteY3" fmla="*/ 2422800 h 2422800"/>
              <a:gd name="connsiteX4" fmla="*/ 0 w 2066400"/>
              <a:gd name="connsiteY4" fmla="*/ 2422800 h 242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66400" h="2422800">
                <a:moveTo>
                  <a:pt x="0" y="0"/>
                </a:moveTo>
                <a:lnTo>
                  <a:pt x="1033200" y="0"/>
                </a:lnTo>
                <a:cubicBezTo>
                  <a:pt x="1603821" y="0"/>
                  <a:pt x="2066400" y="542362"/>
                  <a:pt x="2066400" y="1211400"/>
                </a:cubicBezTo>
                <a:cubicBezTo>
                  <a:pt x="2066400" y="1880438"/>
                  <a:pt x="1603821" y="2422800"/>
                  <a:pt x="1033200" y="2422800"/>
                </a:cubicBezTo>
                <a:lnTo>
                  <a:pt x="0" y="2422800"/>
                </a:lnTo>
              </a:path>
            </a:pathLst>
          </a:custGeom>
          <a:noFill/>
          <a:ln w="3556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63" noProof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302FB5C-BDE1-4891-8E91-CB3F868629BB}"/>
              </a:ext>
            </a:extLst>
          </p:cNvPr>
          <p:cNvSpPr/>
          <p:nvPr userDrawn="1"/>
        </p:nvSpPr>
        <p:spPr>
          <a:xfrm>
            <a:off x="3588449" y="1207338"/>
            <a:ext cx="4123373" cy="356616"/>
          </a:xfrm>
          <a:prstGeom prst="rect">
            <a:avLst/>
          </a:prstGeom>
          <a:gradFill flip="none" rotWithShape="1">
            <a:gsLst>
              <a:gs pos="0">
                <a:srgbClr val="BAC82F"/>
              </a:gs>
              <a:gs pos="100000">
                <a:srgbClr val="0C6D8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63" noProof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09DE4F0-7E7E-4423-A407-CD6485ACBB4F}"/>
              </a:ext>
            </a:extLst>
          </p:cNvPr>
          <p:cNvSpPr/>
          <p:nvPr userDrawn="1"/>
        </p:nvSpPr>
        <p:spPr>
          <a:xfrm>
            <a:off x="0" y="1207338"/>
            <a:ext cx="3588449" cy="356616"/>
          </a:xfrm>
          <a:prstGeom prst="rect">
            <a:avLst/>
          </a:prstGeom>
          <a:gradFill flip="none" rotWithShape="1">
            <a:gsLst>
              <a:gs pos="0">
                <a:srgbClr val="F2C020"/>
              </a:gs>
              <a:gs pos="100000">
                <a:srgbClr val="BAC82F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63" noProof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ED74833-8EE3-4FA9-B6D2-03710E410482}"/>
              </a:ext>
            </a:extLst>
          </p:cNvPr>
          <p:cNvSpPr/>
          <p:nvPr userDrawn="1"/>
        </p:nvSpPr>
        <p:spPr>
          <a:xfrm>
            <a:off x="3588449" y="3269387"/>
            <a:ext cx="4123373" cy="356616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63" noProof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4005B59-B78D-469E-BAA4-E7B2A61E103D}"/>
              </a:ext>
            </a:extLst>
          </p:cNvPr>
          <p:cNvSpPr/>
          <p:nvPr userDrawn="1"/>
        </p:nvSpPr>
        <p:spPr>
          <a:xfrm>
            <a:off x="3587162" y="5318585"/>
            <a:ext cx="4123373" cy="356616"/>
          </a:xfrm>
          <a:prstGeom prst="rect">
            <a:avLst/>
          </a:prstGeom>
          <a:gradFill flip="none" rotWithShape="1">
            <a:gsLst>
              <a:gs pos="0">
                <a:schemeClr val="tx2"/>
              </a:gs>
              <a:gs pos="52000">
                <a:schemeClr val="accent3"/>
              </a:gs>
              <a:gs pos="100000">
                <a:srgbClr val="F2C02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63" noProof="0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40BE4BEF-834D-4D0F-8E96-F1F8E6600C46}"/>
              </a:ext>
            </a:extLst>
          </p:cNvPr>
          <p:cNvSpPr/>
          <p:nvPr userDrawn="1"/>
        </p:nvSpPr>
        <p:spPr>
          <a:xfrm>
            <a:off x="7677150" y="5317277"/>
            <a:ext cx="2228850" cy="356616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100000">
                <a:srgbClr val="F2C02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sz="863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375345" y="3587771"/>
            <a:ext cx="1402480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959" b="1" i="1">
                <a:solidFill>
                  <a:schemeClr val="tx2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375345" y="3927200"/>
            <a:ext cx="1402480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95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3-year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 userDrawn="1">
            <p:ph type="pic" sz="quarter" idx="56"/>
          </p:nvPr>
        </p:nvSpPr>
        <p:spPr>
          <a:xfrm>
            <a:off x="375345" y="5725379"/>
            <a:ext cx="772616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575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 userDrawn="1">
            <p:ph type="body" sz="quarter" idx="57" hasCustomPrompt="1"/>
          </p:nvPr>
        </p:nvSpPr>
        <p:spPr>
          <a:xfrm>
            <a:off x="2084167" y="863644"/>
            <a:ext cx="84825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1054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3587162" y="843980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 userDrawn="1">
            <p:ph type="body" sz="quarter" idx="32" hasCustomPrompt="1"/>
          </p:nvPr>
        </p:nvSpPr>
        <p:spPr>
          <a:xfrm>
            <a:off x="3313729" y="436306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BAC82F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 userDrawn="1">
            <p:ph type="body" sz="quarter" idx="33" hasCustomPrompt="1"/>
          </p:nvPr>
        </p:nvSpPr>
        <p:spPr>
          <a:xfrm>
            <a:off x="3313728" y="618758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679298" y="863644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 userDrawn="1">
            <p:ph type="body" sz="quarter" idx="34" hasCustomPrompt="1"/>
          </p:nvPr>
        </p:nvSpPr>
        <p:spPr>
          <a:xfrm>
            <a:off x="4405928" y="2025875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81BF3B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 userDrawn="1">
            <p:ph type="body" sz="quarter" idx="35" hasCustomPrompt="1"/>
          </p:nvPr>
        </p:nvSpPr>
        <p:spPr>
          <a:xfrm>
            <a:off x="4405928" y="2208326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5771435" y="863644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 userDrawn="1">
            <p:ph type="body" sz="quarter" idx="36" hasCustomPrompt="1"/>
          </p:nvPr>
        </p:nvSpPr>
        <p:spPr>
          <a:xfrm>
            <a:off x="5488756" y="437796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2CA05B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5488755" y="618758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6863571" y="863644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 userDrawn="1">
            <p:ph type="body" sz="quarter" idx="38" hasCustomPrompt="1"/>
          </p:nvPr>
        </p:nvSpPr>
        <p:spPr>
          <a:xfrm>
            <a:off x="6586834" y="2025875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1B866F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86834" y="2208326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8697884" y="1917406"/>
            <a:ext cx="84825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1054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6863571" y="2914158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585451" y="4073395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0C6D82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6585451" y="4255845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5771435" y="2914158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5488755" y="2505649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403474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5488753" y="2688099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4679298" y="2914158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4404545" y="4073395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571B6D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4404545" y="4255845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3587162" y="2914158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3307849" y="2505649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6F0066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3307847" y="2688099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1777825" y="3979528"/>
            <a:ext cx="84825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1054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3587162" y="4970360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3311471" y="4567759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chemeClr val="tx2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3311471" y="4750210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4679298" y="4970360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4406565" y="6121336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chemeClr val="accent3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 userDrawn="1">
            <p:ph type="body" sz="quarter" idx="53" hasCustomPrompt="1"/>
          </p:nvPr>
        </p:nvSpPr>
        <p:spPr>
          <a:xfrm>
            <a:off x="4406564" y="6303786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5771435" y="4970360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5492377" y="4567759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rgbClr val="E8611D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5492377" y="4750210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6863571" y="4970360"/>
            <a:ext cx="84825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1438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 userDrawn="1">
            <p:ph type="body" sz="quarter" idx="54" hasCustomPrompt="1"/>
          </p:nvPr>
        </p:nvSpPr>
        <p:spPr>
          <a:xfrm>
            <a:off x="6587471" y="6121336"/>
            <a:ext cx="1402480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719" b="0" i="0">
                <a:solidFill>
                  <a:schemeClr val="accent5"/>
                </a:solidFill>
                <a:latin typeface="+mj-lt"/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 userDrawn="1">
            <p:ph type="body" sz="quarter" idx="55" hasCustomPrompt="1"/>
          </p:nvPr>
        </p:nvSpPr>
        <p:spPr>
          <a:xfrm>
            <a:off x="6587470" y="6303786"/>
            <a:ext cx="1402480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479" b="0" i="1">
                <a:solidFill>
                  <a:srgbClr val="454D55"/>
                </a:solidFill>
              </a:defRPr>
            </a:lvl1pPr>
            <a:lvl2pPr marL="219127" indent="0">
              <a:buNone/>
              <a:defRPr/>
            </a:lvl2pPr>
            <a:lvl3pPr marL="438253" indent="0">
              <a:buNone/>
              <a:defRPr/>
            </a:lvl3pPr>
            <a:lvl4pPr marL="657380" indent="0">
              <a:buNone/>
              <a:defRPr/>
            </a:lvl4pPr>
            <a:lvl5pPr marL="876506" indent="0">
              <a:buNone/>
              <a:defRPr/>
            </a:lvl5pPr>
          </a:lstStyle>
          <a:p>
            <a:pPr lvl="0" rtl="0"/>
            <a:r>
              <a:rPr lang="en-GB" noProof="0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 userDrawn="1">
            <p:ph type="body" sz="quarter" idx="58" hasCustomPrompt="1"/>
          </p:nvPr>
        </p:nvSpPr>
        <p:spPr>
          <a:xfrm>
            <a:off x="8363414" y="4973439"/>
            <a:ext cx="84825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1054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1039" y="1292590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1039" y="2753088"/>
            <a:ext cx="8543925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17284" y="577752"/>
            <a:ext cx="222885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431" i="1">
                <a:solidFill>
                  <a:srgbClr val="454D55"/>
                </a:solidFill>
              </a:defRPr>
            </a:lvl1pPr>
          </a:lstStyle>
          <a:p>
            <a:pPr rtl="0"/>
            <a:fld id="{7FD9457A-1335-470E-90B0-061BE2364E6F}" type="datetime1">
              <a:rPr lang="en-GB" noProof="0" smtClean="0"/>
              <a:t>19/12/2025</a:t>
            </a:fld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317284" y="392471"/>
            <a:ext cx="222885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431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59868" y="392472"/>
            <a:ext cx="321171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431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438253" rtl="0" eaLnBrk="1" latinLnBrk="0" hangingPunct="1">
        <a:lnSpc>
          <a:spcPct val="90000"/>
        </a:lnSpc>
        <a:spcBef>
          <a:spcPct val="0"/>
        </a:spcBef>
        <a:buNone/>
        <a:defRPr sz="1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563" indent="-109563" algn="l" defTabSz="438253" rtl="0" eaLnBrk="1" latinLnBrk="0" hangingPunct="1">
        <a:lnSpc>
          <a:spcPct val="90000"/>
        </a:lnSpc>
        <a:spcBef>
          <a:spcPts val="479"/>
        </a:spcBef>
        <a:buFont typeface="Arial" panose="020B0604020202020204" pitchFamily="34" charset="0"/>
        <a:buChar char="•"/>
        <a:defRPr sz="1342" kern="1200">
          <a:solidFill>
            <a:schemeClr val="tx1"/>
          </a:solidFill>
          <a:latin typeface="+mn-lt"/>
          <a:ea typeface="+mn-ea"/>
          <a:cs typeface="+mn-cs"/>
        </a:defRPr>
      </a:lvl1pPr>
      <a:lvl2pPr marL="328690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1151" kern="1200">
          <a:solidFill>
            <a:schemeClr val="tx1"/>
          </a:solidFill>
          <a:latin typeface="+mn-lt"/>
          <a:ea typeface="+mn-ea"/>
          <a:cs typeface="+mn-cs"/>
        </a:defRPr>
      </a:lvl2pPr>
      <a:lvl3pPr marL="547816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959" kern="1200">
          <a:solidFill>
            <a:schemeClr val="tx1"/>
          </a:solidFill>
          <a:latin typeface="+mn-lt"/>
          <a:ea typeface="+mn-ea"/>
          <a:cs typeface="+mn-cs"/>
        </a:defRPr>
      </a:lvl3pPr>
      <a:lvl4pPr marL="766942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4pPr>
      <a:lvl5pPr marL="986069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5pPr>
      <a:lvl6pPr marL="1205196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6pPr>
      <a:lvl7pPr marL="1424322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7pPr>
      <a:lvl8pPr marL="1643449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8pPr>
      <a:lvl9pPr marL="1862575" indent="-109563" algn="l" defTabSz="438253" rtl="0" eaLnBrk="1" latinLnBrk="0" hangingPunct="1">
        <a:lnSpc>
          <a:spcPct val="90000"/>
        </a:lnSpc>
        <a:spcBef>
          <a:spcPts val="240"/>
        </a:spcBef>
        <a:buFont typeface="Arial" panose="020B0604020202020204" pitchFamily="34" charset="0"/>
        <a:buChar char="•"/>
        <a:defRPr sz="8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1pPr>
      <a:lvl2pPr marL="219127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2pPr>
      <a:lvl3pPr marL="438253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3pPr>
      <a:lvl4pPr marL="657380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4pPr>
      <a:lvl5pPr marL="876506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5pPr>
      <a:lvl6pPr marL="1095633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6pPr>
      <a:lvl7pPr marL="1314759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7pPr>
      <a:lvl8pPr marL="1533885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8pPr>
      <a:lvl9pPr marL="1753012" algn="l" defTabSz="438253" rtl="0" eaLnBrk="1" latinLnBrk="0" hangingPunct="1">
        <a:defRPr sz="8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27" userDrawn="1">
          <p15:clr>
            <a:srgbClr val="F26B43"/>
          </p15:clr>
        </p15:guide>
        <p15:guide id="3" pos="6013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jp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11.png"/><Relationship Id="rId5" Type="http://schemas.openxmlformats.org/officeDocument/2006/relationships/image" Target="../media/image3.png"/><Relationship Id="rId10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 Placeholder 7">
            <a:extLst>
              <a:ext uri="{FF2B5EF4-FFF2-40B4-BE49-F238E27FC236}">
                <a16:creationId xmlns:a16="http://schemas.microsoft.com/office/drawing/2014/main" id="{51AB0061-8C2C-40E7-B3B5-9FAA90D19A1E}"/>
              </a:ext>
            </a:extLst>
          </p:cNvPr>
          <p:cNvSpPr txBox="1">
            <a:spLocks/>
          </p:cNvSpPr>
          <p:nvPr/>
        </p:nvSpPr>
        <p:spPr>
          <a:xfrm>
            <a:off x="3376942" y="894700"/>
            <a:ext cx="900000" cy="913083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149" name="Text Placeholder 9">
            <a:extLst>
              <a:ext uri="{FF2B5EF4-FFF2-40B4-BE49-F238E27FC236}">
                <a16:creationId xmlns:a16="http://schemas.microsoft.com/office/drawing/2014/main" id="{C398ED78-DAB8-4378-B7AA-F5C8B17B056C}"/>
              </a:ext>
            </a:extLst>
          </p:cNvPr>
          <p:cNvSpPr txBox="1">
            <a:spLocks/>
          </p:cNvSpPr>
          <p:nvPr/>
        </p:nvSpPr>
        <p:spPr>
          <a:xfrm>
            <a:off x="5345426" y="930939"/>
            <a:ext cx="900000" cy="91936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122" name="Text Placeholder 11">
            <a:extLst>
              <a:ext uri="{FF2B5EF4-FFF2-40B4-BE49-F238E27FC236}">
                <a16:creationId xmlns:a16="http://schemas.microsoft.com/office/drawing/2014/main" id="{432BDF68-7B4C-497D-AD5C-60A049FA93AD}"/>
              </a:ext>
            </a:extLst>
          </p:cNvPr>
          <p:cNvSpPr txBox="1">
            <a:spLocks/>
          </p:cNvSpPr>
          <p:nvPr/>
        </p:nvSpPr>
        <p:spPr>
          <a:xfrm>
            <a:off x="3241028" y="2963608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54004E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 </a:t>
            </a:r>
          </a:p>
        </p:txBody>
      </p:sp>
      <p:sp>
        <p:nvSpPr>
          <p:cNvPr id="120" name="Text Placeholder 45">
            <a:extLst>
              <a:ext uri="{FF2B5EF4-FFF2-40B4-BE49-F238E27FC236}">
                <a16:creationId xmlns:a16="http://schemas.microsoft.com/office/drawing/2014/main" id="{F90C2309-CA7B-4A93-A016-4ED0FE69AC17}"/>
              </a:ext>
            </a:extLst>
          </p:cNvPr>
          <p:cNvSpPr txBox="1">
            <a:spLocks/>
          </p:cNvSpPr>
          <p:nvPr/>
        </p:nvSpPr>
        <p:spPr>
          <a:xfrm>
            <a:off x="7616906" y="4999682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AB47DC31-EE68-48D8-9468-C2B842A2380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1799527" y="790326"/>
            <a:ext cx="1080000" cy="1080000"/>
          </a:xfrm>
          <a:solidFill>
            <a:srgbClr val="92A824"/>
          </a:solidFill>
        </p:spPr>
        <p:txBody>
          <a:bodyPr rtlCol="0">
            <a:normAutofit/>
          </a:bodyPr>
          <a:lstStyle/>
          <a:p>
            <a:pPr rtl="0"/>
            <a:r>
              <a:rPr lang="en-GB" sz="2400" dirty="0"/>
              <a:t>YEAR 1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390D17E-2D62-4E5F-B6C7-00133606296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4591946" y="1908655"/>
            <a:ext cx="2311725" cy="480543"/>
          </a:xfrm>
        </p:spPr>
        <p:txBody>
          <a:bodyPr rtlCol="0">
            <a:noAutofit/>
          </a:bodyPr>
          <a:lstStyle/>
          <a:p>
            <a:r>
              <a:rPr lang="en-GB" sz="1100" i="0" dirty="0">
                <a:latin typeface="Calibri" panose="020F0502020204030204" pitchFamily="34" charset="0"/>
                <a:cs typeface="Calibri" panose="020F0502020204030204" pitchFamily="34" charset="0"/>
              </a:rPr>
              <a:t>Make a London Taxi</a:t>
            </a:r>
            <a:endParaRPr lang="en-GB" sz="800" b="1" dirty="0"/>
          </a:p>
          <a:p>
            <a:endParaRPr lang="en-GB" sz="1100" i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i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rtl="0"/>
            <a:endParaRPr lang="en-GB" sz="105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71962F0-0A0F-4FC2-9E69-6265A830C45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301371" y="866695"/>
            <a:ext cx="900000" cy="919365"/>
          </a:xfrm>
          <a:ln>
            <a:solidFill>
              <a:schemeClr val="accent2">
                <a:lumMod val="75000"/>
              </a:schemeClr>
            </a:solidFill>
          </a:ln>
        </p:spPr>
        <p:txBody>
          <a:bodyPr rtlCol="0"/>
          <a:lstStyle/>
          <a:p>
            <a:pPr rtl="0"/>
            <a:r>
              <a:rPr lang="en-GB" dirty="0"/>
              <a:t>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747846D-FA06-4686-A47D-5A668FD95FE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676843" y="1954889"/>
            <a:ext cx="1044000" cy="1044000"/>
          </a:xfrm>
        </p:spPr>
        <p:txBody>
          <a:bodyPr rtlCol="0">
            <a:normAutofit/>
          </a:bodyPr>
          <a:lstStyle/>
          <a:p>
            <a:pPr rtl="0"/>
            <a:r>
              <a:rPr lang="en-GB" sz="2400" dirty="0"/>
              <a:t>YEAR 2</a:t>
            </a: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7AEBAB8-BDEB-4E4A-B443-829D3C340CA6}"/>
              </a:ext>
            </a:extLst>
          </p:cNvPr>
          <p:cNvSpPr>
            <a:spLocks noGrp="1"/>
          </p:cNvSpPr>
          <p:nvPr>
            <p:ph type="body" sz="quarter" idx="44"/>
          </p:nvPr>
        </p:nvSpPr>
        <p:spPr>
          <a:xfrm>
            <a:off x="6481419" y="4393545"/>
            <a:ext cx="3236620" cy="506861"/>
          </a:xfrm>
        </p:spPr>
        <p:txBody>
          <a:bodyPr rtlCol="0">
            <a:noAutofit/>
          </a:bodyPr>
          <a:lstStyle/>
          <a:p>
            <a:pPr rtl="0"/>
            <a:r>
              <a:rPr lang="en-GB" sz="1600" dirty="0">
                <a:solidFill>
                  <a:srgbClr val="FFC000"/>
                </a:solidFill>
              </a:rPr>
              <a:t>Structures</a:t>
            </a:r>
          </a:p>
          <a:p>
            <a:r>
              <a:rPr lang="en-GB" sz="1050" i="1" dirty="0">
                <a:solidFill>
                  <a:srgbClr val="FF0000"/>
                </a:solidFill>
                <a:latin typeface="+mn-lt"/>
              </a:rPr>
              <a:t>Designer: Sir Nicholas Paxton/Sir Nicolas Grimshaw (gardener and architect – Crystal Palace)</a:t>
            </a:r>
            <a:endParaRPr lang="en-GB" sz="1050" i="1" dirty="0">
              <a:solidFill>
                <a:srgbClr val="FFC000"/>
              </a:solidFill>
              <a:latin typeface="+mn-lt"/>
            </a:endParaRPr>
          </a:p>
          <a:p>
            <a:pPr rtl="0"/>
            <a:endParaRPr lang="en-GB" sz="1600" dirty="0">
              <a:solidFill>
                <a:srgbClr val="FFC000"/>
              </a:solidFill>
            </a:endParaRP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2720925" y="2331457"/>
            <a:ext cx="1917530" cy="444255"/>
          </a:xfrm>
        </p:spPr>
        <p:txBody>
          <a:bodyPr rtlCol="0">
            <a:noAutofit/>
          </a:bodyPr>
          <a:lstStyle/>
          <a:p>
            <a:r>
              <a:rPr lang="en-GB" sz="18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Textiles</a:t>
            </a:r>
          </a:p>
          <a:p>
            <a:r>
              <a:rPr lang="en-GB" sz="1050" i="1" dirty="0">
                <a:solidFill>
                  <a:srgbClr val="FF0000"/>
                </a:solidFill>
                <a:latin typeface="+mn-lt"/>
              </a:rPr>
              <a:t>Designer: Cath Kidston (modern/vintage style)</a:t>
            </a:r>
          </a:p>
          <a:p>
            <a:r>
              <a:rPr lang="en-GB" sz="1600" dirty="0"/>
              <a:t> </a:t>
            </a:r>
            <a:endParaRPr lang="en-GB" sz="1600" dirty="0">
              <a:solidFill>
                <a:srgbClr val="6A2187"/>
              </a:solidFill>
            </a:endParaRPr>
          </a:p>
        </p:txBody>
      </p:sp>
      <p:sp>
        <p:nvSpPr>
          <p:cNvPr id="95" name="Text Placeholder 94">
            <a:extLst>
              <a:ext uri="{FF2B5EF4-FFF2-40B4-BE49-F238E27FC236}">
                <a16:creationId xmlns:a16="http://schemas.microsoft.com/office/drawing/2014/main" id="{7C0ECD94-A4CB-4FB7-A7F7-AA32C0ED85D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652602" y="3927799"/>
            <a:ext cx="936000" cy="936000"/>
          </a:xfrm>
        </p:spPr>
        <p:txBody>
          <a:bodyPr rtlCol="0">
            <a:normAutofit/>
          </a:bodyPr>
          <a:lstStyle/>
          <a:p>
            <a:pPr rtl="0"/>
            <a:r>
              <a:rPr lang="en-GB" sz="2000" dirty="0"/>
              <a:t>YEAR 3</a:t>
            </a:r>
          </a:p>
        </p:txBody>
      </p:sp>
      <p:sp>
        <p:nvSpPr>
          <p:cNvPr id="58" name="Text Placeholder 32">
            <a:extLst>
              <a:ext uri="{FF2B5EF4-FFF2-40B4-BE49-F238E27FC236}">
                <a16:creationId xmlns:a16="http://schemas.microsoft.com/office/drawing/2014/main" id="{97AEBAB8-BDEB-4E4A-B443-829D3C340CA6}"/>
              </a:ext>
            </a:extLst>
          </p:cNvPr>
          <p:cNvSpPr txBox="1">
            <a:spLocks/>
          </p:cNvSpPr>
          <p:nvPr/>
        </p:nvSpPr>
        <p:spPr>
          <a:xfrm>
            <a:off x="3061745" y="4742137"/>
            <a:ext cx="2132111" cy="2820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719" b="0" i="0" kern="1200">
                <a:solidFill>
                  <a:srgbClr val="571B6D"/>
                </a:solidFill>
                <a:latin typeface="+mj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600" dirty="0">
              <a:solidFill>
                <a:srgbClr val="54004E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69554" y="997739"/>
            <a:ext cx="185449" cy="739851"/>
          </a:xfrm>
          <a:prstGeom prst="rect">
            <a:avLst/>
          </a:prstGeom>
          <a:solidFill>
            <a:schemeClr val="bg1"/>
          </a:solidFill>
          <a:ln w="444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19963" y="1022942"/>
            <a:ext cx="135771" cy="739851"/>
          </a:xfrm>
          <a:prstGeom prst="rect">
            <a:avLst/>
          </a:prstGeom>
          <a:solidFill>
            <a:schemeClr val="bg1"/>
          </a:solidFill>
          <a:ln w="444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809623" y="1015063"/>
            <a:ext cx="45719" cy="739851"/>
          </a:xfrm>
          <a:prstGeom prst="rect">
            <a:avLst/>
          </a:prstGeom>
          <a:solidFill>
            <a:schemeClr val="bg1"/>
          </a:solidFill>
          <a:ln w="476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975530" y="1015063"/>
            <a:ext cx="45719" cy="739851"/>
          </a:xfrm>
          <a:prstGeom prst="rect">
            <a:avLst/>
          </a:prstGeom>
          <a:solidFill>
            <a:schemeClr val="bg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1115704" y="1031604"/>
            <a:ext cx="45719" cy="739851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 txBox="1">
            <a:spLocks/>
          </p:cNvSpPr>
          <p:nvPr/>
        </p:nvSpPr>
        <p:spPr>
          <a:xfrm>
            <a:off x="6913968" y="2423362"/>
            <a:ext cx="1736649" cy="24503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719" b="0" i="0" kern="1200">
                <a:solidFill>
                  <a:srgbClr val="2CA05B"/>
                </a:solidFill>
                <a:latin typeface="+mj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Text Placeholder 21">
            <a:extLst>
              <a:ext uri="{FF2B5EF4-FFF2-40B4-BE49-F238E27FC236}">
                <a16:creationId xmlns:a16="http://schemas.microsoft.com/office/drawing/2014/main" id="{E3582A8C-F2B6-4A4B-B947-63751AA597A8}"/>
              </a:ext>
            </a:extLst>
          </p:cNvPr>
          <p:cNvSpPr txBox="1">
            <a:spLocks/>
          </p:cNvSpPr>
          <p:nvPr/>
        </p:nvSpPr>
        <p:spPr>
          <a:xfrm>
            <a:off x="6748876" y="2605379"/>
            <a:ext cx="1989914" cy="1693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900" b="1" dirty="0">
              <a:solidFill>
                <a:srgbClr val="FF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C6CB4C-B5E1-4756-815D-BC6EC8E787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386219" y="270786"/>
            <a:ext cx="3493944" cy="819433"/>
          </a:xfrm>
        </p:spPr>
        <p:txBody>
          <a:bodyPr rtlCol="0">
            <a:normAutofit fontScale="90000"/>
          </a:bodyPr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2200" b="1" dirty="0">
                <a:solidFill>
                  <a:srgbClr val="0000FF"/>
                </a:solidFill>
                <a:latin typeface="Calibri" panose="020F0502020204030204"/>
                <a:ea typeface="+mn-ea"/>
                <a:cs typeface="+mn-cs"/>
              </a:rPr>
              <a:t>DT Curriculum</a:t>
            </a:r>
            <a:br>
              <a:rPr lang="en-GB" sz="2200" b="1" dirty="0">
                <a:solidFill>
                  <a:srgbClr val="0000FF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en-GB" sz="2200" b="1" dirty="0">
                <a:solidFill>
                  <a:srgbClr val="0000FF"/>
                </a:solidFill>
                <a:latin typeface="Calibri" panose="020F0502020204030204"/>
                <a:ea typeface="+mn-ea"/>
                <a:cs typeface="+mn-cs"/>
              </a:rPr>
              <a:t>Overview</a:t>
            </a:r>
            <a:br>
              <a:rPr lang="en-GB" sz="14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</a:br>
            <a:endParaRPr lang="en-GB" sz="14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 Placeholder 29">
            <a:extLst>
              <a:ext uri="{FF2B5EF4-FFF2-40B4-BE49-F238E27FC236}">
                <a16:creationId xmlns:a16="http://schemas.microsoft.com/office/drawing/2014/main" id="{15F43F43-3CDB-48C9-9353-7A9D09D8A6E7}"/>
              </a:ext>
            </a:extLst>
          </p:cNvPr>
          <p:cNvSpPr txBox="1">
            <a:spLocks/>
          </p:cNvSpPr>
          <p:nvPr/>
        </p:nvSpPr>
        <p:spPr>
          <a:xfrm>
            <a:off x="2928111" y="3988089"/>
            <a:ext cx="1518896" cy="3292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50" dirty="0"/>
          </a:p>
        </p:txBody>
      </p:sp>
      <p:sp>
        <p:nvSpPr>
          <p:cNvPr id="65" name="Text Placeholder 29">
            <a:extLst>
              <a:ext uri="{FF2B5EF4-FFF2-40B4-BE49-F238E27FC236}">
                <a16:creationId xmlns:a16="http://schemas.microsoft.com/office/drawing/2014/main" id="{FBC84002-6022-4505-9615-1620E4F510E1}"/>
              </a:ext>
            </a:extLst>
          </p:cNvPr>
          <p:cNvSpPr txBox="1">
            <a:spLocks/>
          </p:cNvSpPr>
          <p:nvPr/>
        </p:nvSpPr>
        <p:spPr>
          <a:xfrm>
            <a:off x="3157019" y="6025409"/>
            <a:ext cx="1795981" cy="3292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50" dirty="0"/>
          </a:p>
        </p:txBody>
      </p:sp>
      <p:sp>
        <p:nvSpPr>
          <p:cNvPr id="74" name="Text Placeholder 21">
            <a:extLst>
              <a:ext uri="{FF2B5EF4-FFF2-40B4-BE49-F238E27FC236}">
                <a16:creationId xmlns:a16="http://schemas.microsoft.com/office/drawing/2014/main" id="{A9241529-584D-4597-B270-2DE8D4E82760}"/>
              </a:ext>
            </a:extLst>
          </p:cNvPr>
          <p:cNvSpPr txBox="1">
            <a:spLocks/>
          </p:cNvSpPr>
          <p:nvPr/>
        </p:nvSpPr>
        <p:spPr>
          <a:xfrm>
            <a:off x="4698926" y="2479208"/>
            <a:ext cx="2111695" cy="19472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i="0" dirty="0">
                <a:solidFill>
                  <a:srgbClr val="5E427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Cooking and Nutrition</a:t>
            </a:r>
          </a:p>
        </p:txBody>
      </p:sp>
      <p:sp>
        <p:nvSpPr>
          <p:cNvPr id="116" name="Text Placeholder 12">
            <a:extLst>
              <a:ext uri="{FF2B5EF4-FFF2-40B4-BE49-F238E27FC236}">
                <a16:creationId xmlns:a16="http://schemas.microsoft.com/office/drawing/2014/main" id="{D015A18D-AFD7-4E47-9967-810D617C22D4}"/>
              </a:ext>
            </a:extLst>
          </p:cNvPr>
          <p:cNvSpPr txBox="1">
            <a:spLocks/>
          </p:cNvSpPr>
          <p:nvPr/>
        </p:nvSpPr>
        <p:spPr>
          <a:xfrm>
            <a:off x="7417554" y="3025092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54" name="Text Placeholder 21">
            <a:extLst>
              <a:ext uri="{FF2B5EF4-FFF2-40B4-BE49-F238E27FC236}">
                <a16:creationId xmlns:a16="http://schemas.microsoft.com/office/drawing/2014/main" id="{BB5FA6F5-D928-CEF1-F516-9E50A4AF5CF1}"/>
              </a:ext>
            </a:extLst>
          </p:cNvPr>
          <p:cNvSpPr txBox="1">
            <a:spLocks/>
          </p:cNvSpPr>
          <p:nvPr/>
        </p:nvSpPr>
        <p:spPr>
          <a:xfrm>
            <a:off x="6970578" y="6023325"/>
            <a:ext cx="2025159" cy="50944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100" i="0" dirty="0">
                <a:latin typeface="Calibri" panose="020F0502020204030204" pitchFamily="34" charset="0"/>
                <a:cs typeface="Calibri" panose="020F0502020204030204" pitchFamily="34" charset="0"/>
              </a:rPr>
              <a:t>Design and make a greenhouse</a:t>
            </a:r>
          </a:p>
          <a:p>
            <a:r>
              <a:rPr lang="en-GB" sz="1100" i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Science link – Plants</a:t>
            </a:r>
          </a:p>
        </p:txBody>
      </p:sp>
      <p:sp>
        <p:nvSpPr>
          <p:cNvPr id="57" name="Text Placeholder 11">
            <a:extLst>
              <a:ext uri="{FF2B5EF4-FFF2-40B4-BE49-F238E27FC236}">
                <a16:creationId xmlns:a16="http://schemas.microsoft.com/office/drawing/2014/main" id="{0950DBC3-6438-47ED-BA7E-BBD7E08290D1}"/>
              </a:ext>
            </a:extLst>
          </p:cNvPr>
          <p:cNvSpPr txBox="1">
            <a:spLocks/>
          </p:cNvSpPr>
          <p:nvPr/>
        </p:nvSpPr>
        <p:spPr>
          <a:xfrm>
            <a:off x="3007530" y="5015378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54004E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 </a:t>
            </a:r>
          </a:p>
        </p:txBody>
      </p:sp>
      <p:sp>
        <p:nvSpPr>
          <p:cNvPr id="72" name="Text Placeholder 21">
            <a:extLst>
              <a:ext uri="{FF2B5EF4-FFF2-40B4-BE49-F238E27FC236}">
                <a16:creationId xmlns:a16="http://schemas.microsoft.com/office/drawing/2014/main" id="{2192758F-78B9-984B-8C44-1D6391F3118F}"/>
              </a:ext>
            </a:extLst>
          </p:cNvPr>
          <p:cNvSpPr txBox="1">
            <a:spLocks/>
          </p:cNvSpPr>
          <p:nvPr/>
        </p:nvSpPr>
        <p:spPr>
          <a:xfrm>
            <a:off x="7107586" y="4362312"/>
            <a:ext cx="1751142" cy="24772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en-GB" sz="900" b="1" dirty="0">
              <a:solidFill>
                <a:srgbClr val="FF0000"/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ABF2CB3-4C25-4B2C-B524-13A3846FC9B0}"/>
              </a:ext>
            </a:extLst>
          </p:cNvPr>
          <p:cNvSpPr/>
          <p:nvPr/>
        </p:nvSpPr>
        <p:spPr>
          <a:xfrm>
            <a:off x="33359" y="1144264"/>
            <a:ext cx="147135" cy="485916"/>
          </a:xfrm>
          <a:prstGeom prst="rect">
            <a:avLst/>
          </a:prstGeom>
          <a:solidFill>
            <a:schemeClr val="bg1"/>
          </a:solidFill>
          <a:ln w="7239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Text Placeholder 25">
            <a:extLst>
              <a:ext uri="{FF2B5EF4-FFF2-40B4-BE49-F238E27FC236}">
                <a16:creationId xmlns:a16="http://schemas.microsoft.com/office/drawing/2014/main" id="{574B2B85-AD22-4077-83F1-E8A029BDD2A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2879527" y="1852761"/>
            <a:ext cx="1711508" cy="575631"/>
          </a:xfrm>
        </p:spPr>
        <p:txBody>
          <a:bodyPr rtlCol="0">
            <a:noAutofit/>
          </a:bodyPr>
          <a:lstStyle/>
          <a:p>
            <a:r>
              <a:rPr lang="en-GB" sz="1100" i="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 and make a playground toy.</a:t>
            </a:r>
            <a:endParaRPr lang="en-GB" sz="2000" i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rtl="0"/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143" name="Text Placeholder 12">
            <a:extLst>
              <a:ext uri="{FF2B5EF4-FFF2-40B4-BE49-F238E27FC236}">
                <a16:creationId xmlns:a16="http://schemas.microsoft.com/office/drawing/2014/main" id="{DF643FEF-4635-FDA6-67F1-57A0C6077ED7}"/>
              </a:ext>
            </a:extLst>
          </p:cNvPr>
          <p:cNvSpPr txBox="1">
            <a:spLocks/>
          </p:cNvSpPr>
          <p:nvPr/>
        </p:nvSpPr>
        <p:spPr>
          <a:xfrm>
            <a:off x="5286774" y="2970054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5F3F76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147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6986352" y="2472426"/>
            <a:ext cx="1917530" cy="533201"/>
          </a:xfrm>
        </p:spPr>
        <p:txBody>
          <a:bodyPr rtlCol="0">
            <a:noAutofit/>
          </a:bodyPr>
          <a:lstStyle/>
          <a:p>
            <a:r>
              <a:rPr lang="en-GB" sz="18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Mechanisms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endParaRPr lang="en-GB" sz="1600" dirty="0">
              <a:solidFill>
                <a:schemeClr val="tx1"/>
              </a:solidFill>
            </a:endParaRPr>
          </a:p>
          <a:p>
            <a:pPr rtl="0"/>
            <a:endParaRPr lang="en-GB" sz="1600" dirty="0">
              <a:solidFill>
                <a:srgbClr val="6A2187"/>
              </a:solidFill>
            </a:endParaRPr>
          </a:p>
        </p:txBody>
      </p:sp>
      <p:sp>
        <p:nvSpPr>
          <p:cNvPr id="123" name="Text Placeholder 25">
            <a:extLst>
              <a:ext uri="{FF2B5EF4-FFF2-40B4-BE49-F238E27FC236}">
                <a16:creationId xmlns:a16="http://schemas.microsoft.com/office/drawing/2014/main" id="{4D387D1A-A099-4867-986A-536D896E01E2}"/>
              </a:ext>
            </a:extLst>
          </p:cNvPr>
          <p:cNvSpPr txBox="1">
            <a:spLocks/>
          </p:cNvSpPr>
          <p:nvPr/>
        </p:nvSpPr>
        <p:spPr>
          <a:xfrm>
            <a:off x="4938583" y="3938233"/>
            <a:ext cx="1736649" cy="15530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. </a:t>
            </a:r>
          </a:p>
        </p:txBody>
      </p:sp>
      <p:sp>
        <p:nvSpPr>
          <p:cNvPr id="124" name="Text Placeholder 21">
            <a:extLst>
              <a:ext uri="{FF2B5EF4-FFF2-40B4-BE49-F238E27FC236}">
                <a16:creationId xmlns:a16="http://schemas.microsoft.com/office/drawing/2014/main" id="{5DB787F4-A7A8-4EE2-8F21-8AD8FF5767F3}"/>
              </a:ext>
            </a:extLst>
          </p:cNvPr>
          <p:cNvSpPr txBox="1">
            <a:spLocks/>
          </p:cNvSpPr>
          <p:nvPr/>
        </p:nvSpPr>
        <p:spPr>
          <a:xfrm>
            <a:off x="4960407" y="4348619"/>
            <a:ext cx="1751142" cy="40852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05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F7E8083E-AC38-4C3A-B3EA-899C3BD4FA1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594217" y="295758"/>
            <a:ext cx="2265525" cy="1009244"/>
          </a:xfrm>
        </p:spPr>
        <p:txBody>
          <a:bodyPr>
            <a:normAutofit/>
          </a:bodyPr>
          <a:lstStyle/>
          <a:p>
            <a:r>
              <a:rPr lang="en-GB" sz="1800" b="1" i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Wheels and Axels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B8C9F14-9BA2-4F03-BD7A-5E0256516433}"/>
              </a:ext>
            </a:extLst>
          </p:cNvPr>
          <p:cNvSpPr/>
          <p:nvPr/>
        </p:nvSpPr>
        <p:spPr>
          <a:xfrm>
            <a:off x="1350441" y="206732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b="1" dirty="0">
                <a:solidFill>
                  <a:srgbClr val="92A82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Structures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167C2B0-F160-4881-84D6-99C6CEA62C9A}"/>
              </a:ext>
            </a:extLst>
          </p:cNvPr>
          <p:cNvSpPr/>
          <p:nvPr/>
        </p:nvSpPr>
        <p:spPr>
          <a:xfrm>
            <a:off x="3161150" y="2117030"/>
            <a:ext cx="1007007" cy="2339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History Link: Toys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3B7ED2F-FE80-46AD-86E1-8D50747C0A1A}"/>
              </a:ext>
            </a:extLst>
          </p:cNvPr>
          <p:cNvSpPr txBox="1"/>
          <p:nvPr/>
        </p:nvSpPr>
        <p:spPr>
          <a:xfrm>
            <a:off x="4690645" y="2055780"/>
            <a:ext cx="2336005" cy="233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History link – Great fire of London</a:t>
            </a:r>
          </a:p>
        </p:txBody>
      </p:sp>
      <p:sp>
        <p:nvSpPr>
          <p:cNvPr id="135" name="Text Placeholder 29">
            <a:extLst>
              <a:ext uri="{FF2B5EF4-FFF2-40B4-BE49-F238E27FC236}">
                <a16:creationId xmlns:a16="http://schemas.microsoft.com/office/drawing/2014/main" id="{4C9CEEDC-FE77-454A-ADE2-A6136664ABFE}"/>
              </a:ext>
            </a:extLst>
          </p:cNvPr>
          <p:cNvSpPr txBox="1">
            <a:spLocks/>
          </p:cNvSpPr>
          <p:nvPr/>
        </p:nvSpPr>
        <p:spPr>
          <a:xfrm>
            <a:off x="6526934" y="259278"/>
            <a:ext cx="2561248" cy="100924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i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Cooking and Nutrition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620C405-62E2-47C1-8DCE-A2CEFB4E250D}"/>
              </a:ext>
            </a:extLst>
          </p:cNvPr>
          <p:cNvSpPr txBox="1"/>
          <p:nvPr/>
        </p:nvSpPr>
        <p:spPr>
          <a:xfrm>
            <a:off x="7170329" y="1862426"/>
            <a:ext cx="138208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Make fruit salad kebabs.</a:t>
            </a:r>
          </a:p>
          <a:p>
            <a:r>
              <a:rPr lang="en-GB" sz="90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PSHE link </a:t>
            </a: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– </a:t>
            </a:r>
            <a:r>
              <a:rPr lang="en-GB" sz="100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healthy me</a:t>
            </a:r>
            <a:endParaRPr lang="en-GB" sz="1100" dirty="0">
              <a:solidFill>
                <a:schemeClr val="bg2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512F618-37DA-4257-BF52-A4C92D289AFB}"/>
              </a:ext>
            </a:extLst>
          </p:cNvPr>
          <p:cNvSpPr txBox="1"/>
          <p:nvPr/>
        </p:nvSpPr>
        <p:spPr>
          <a:xfrm>
            <a:off x="6873024" y="3953069"/>
            <a:ext cx="2410933" cy="4465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Christmas cards</a:t>
            </a:r>
          </a:p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(Sliders and Levers)</a:t>
            </a:r>
            <a:endParaRPr lang="en-GB" sz="9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CF3FB72-385C-467F-BA82-648250197451}"/>
              </a:ext>
            </a:extLst>
          </p:cNvPr>
          <p:cNvSpPr txBox="1"/>
          <p:nvPr/>
        </p:nvSpPr>
        <p:spPr>
          <a:xfrm>
            <a:off x="4697333" y="3859488"/>
            <a:ext cx="2301894" cy="11052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Healthy Sandwiches</a:t>
            </a:r>
          </a:p>
          <a:p>
            <a:pPr algn="ctr">
              <a:lnSpc>
                <a:spcPct val="107000"/>
              </a:lnSpc>
            </a:pPr>
            <a:r>
              <a:rPr lang="en-GB" sz="900" dirty="0">
                <a:latin typeface="Calibri" panose="020F0502020204030204" pitchFamily="34" charset="0"/>
                <a:cs typeface="Calibri" panose="020F0502020204030204" pitchFamily="34" charset="0"/>
              </a:rPr>
              <a:t>Science/Geography Link: farm to fork, Eatwell plate.</a:t>
            </a:r>
          </a:p>
          <a:p>
            <a:pPr algn="ctr">
              <a:lnSpc>
                <a:spcPct val="107000"/>
              </a:lnSpc>
            </a:pPr>
            <a:endParaRPr lang="en-GB" sz="1100" dirty="0">
              <a:solidFill>
                <a:srgbClr val="454D5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</a:pPr>
            <a:endParaRPr lang="en-GB" sz="1100" dirty="0">
              <a:solidFill>
                <a:srgbClr val="454D5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3" name="Group 92">
            <a:extLst>
              <a:ext uri="{FF2B5EF4-FFF2-40B4-BE49-F238E27FC236}">
                <a16:creationId xmlns:a16="http://schemas.microsoft.com/office/drawing/2014/main" id="{336F5304-8A4D-4D84-A8FA-FA941CFC552A}"/>
              </a:ext>
            </a:extLst>
          </p:cNvPr>
          <p:cNvGrpSpPr/>
          <p:nvPr/>
        </p:nvGrpSpPr>
        <p:grpSpPr>
          <a:xfrm>
            <a:off x="5467538" y="1107637"/>
            <a:ext cx="2596353" cy="2583481"/>
            <a:chOff x="5441115" y="1065062"/>
            <a:chExt cx="2596353" cy="2583481"/>
          </a:xfrm>
        </p:grpSpPr>
        <p:pic>
          <p:nvPicPr>
            <p:cNvPr id="46" name="Picture 45">
              <a:extLst>
                <a:ext uri="{FF2B5EF4-FFF2-40B4-BE49-F238E27FC236}">
                  <a16:creationId xmlns:a16="http://schemas.microsoft.com/office/drawing/2014/main" id="{FCC13CC2-A2CF-4044-B4CD-69C01F23C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450197" y="1065062"/>
              <a:ext cx="587271" cy="474816"/>
            </a:xfrm>
            <a:prstGeom prst="rect">
              <a:avLst/>
            </a:prstGeom>
          </p:spPr>
        </p:pic>
        <p:pic>
          <p:nvPicPr>
            <p:cNvPr id="136" name="Picture 135">
              <a:extLst>
                <a:ext uri="{FF2B5EF4-FFF2-40B4-BE49-F238E27FC236}">
                  <a16:creationId xmlns:a16="http://schemas.microsoft.com/office/drawing/2014/main" id="{D1C4B948-40F1-4A2A-905C-A9296C7CE12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441115" y="3171246"/>
              <a:ext cx="590339" cy="477297"/>
            </a:xfrm>
            <a:prstGeom prst="rect">
              <a:avLst/>
            </a:prstGeom>
          </p:spPr>
        </p:pic>
      </p:grpSp>
      <p:sp>
        <p:nvSpPr>
          <p:cNvPr id="61" name="Rectangle 60">
            <a:extLst>
              <a:ext uri="{FF2B5EF4-FFF2-40B4-BE49-F238E27FC236}">
                <a16:creationId xmlns:a16="http://schemas.microsoft.com/office/drawing/2014/main" id="{A65694C5-20C3-49E3-B94C-27DCE3727252}"/>
              </a:ext>
            </a:extLst>
          </p:cNvPr>
          <p:cNvSpPr/>
          <p:nvPr/>
        </p:nvSpPr>
        <p:spPr>
          <a:xfrm>
            <a:off x="2559158" y="3888002"/>
            <a:ext cx="2210990" cy="6277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a bag tag. </a:t>
            </a:r>
          </a:p>
          <a:p>
            <a:pPr algn="ctr">
              <a:lnSpc>
                <a:spcPct val="107000"/>
              </a:lnSpc>
            </a:pPr>
            <a:r>
              <a:rPr lang="en-GB" sz="100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PSHE link – Transition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100" dirty="0">
              <a:solidFill>
                <a:srgbClr val="454D5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FFD3DAD-3F5C-4315-9897-ACC173A257F3}"/>
              </a:ext>
            </a:extLst>
          </p:cNvPr>
          <p:cNvSpPr txBox="1"/>
          <p:nvPr/>
        </p:nvSpPr>
        <p:spPr>
          <a:xfrm>
            <a:off x="1964205" y="4494617"/>
            <a:ext cx="3155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Cooking and Nutrition</a:t>
            </a:r>
          </a:p>
          <a:p>
            <a:pPr algn="ctr"/>
            <a:endParaRPr lang="en-GB" sz="10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0" name="Text Placeholder 45">
            <a:extLst>
              <a:ext uri="{FF2B5EF4-FFF2-40B4-BE49-F238E27FC236}">
                <a16:creationId xmlns:a16="http://schemas.microsoft.com/office/drawing/2014/main" id="{3D5B5CB2-DFA8-4EE9-9E34-809A80D48285}"/>
              </a:ext>
            </a:extLst>
          </p:cNvPr>
          <p:cNvSpPr txBox="1">
            <a:spLocks/>
          </p:cNvSpPr>
          <p:nvPr/>
        </p:nvSpPr>
        <p:spPr>
          <a:xfrm>
            <a:off x="5293923" y="5034049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AF0837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 </a:t>
            </a:r>
          </a:p>
        </p:txBody>
      </p:sp>
      <p:sp>
        <p:nvSpPr>
          <p:cNvPr id="69" name="Rectangle 68">
            <a:extLst>
              <a:ext uri="{FF2B5EF4-FFF2-40B4-BE49-F238E27FC236}">
                <a16:creationId xmlns:a16="http://schemas.microsoft.com/office/drawing/2014/main" id="{64A17F6B-2CB1-4197-B470-4A02558AC8C0}"/>
              </a:ext>
            </a:extLst>
          </p:cNvPr>
          <p:cNvSpPr/>
          <p:nvPr/>
        </p:nvSpPr>
        <p:spPr>
          <a:xfrm>
            <a:off x="2811585" y="5916022"/>
            <a:ext cx="1300356" cy="414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Healthy Stew</a:t>
            </a:r>
          </a:p>
          <a:p>
            <a:pPr algn="ctr">
              <a:lnSpc>
                <a:spcPct val="107000"/>
              </a:lnSpc>
            </a:pPr>
            <a:r>
              <a:rPr lang="en-GB" sz="90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History link – Stone Age</a:t>
            </a:r>
            <a:endParaRPr lang="en-GB" sz="1200" dirty="0">
              <a:solidFill>
                <a:schemeClr val="bg2"/>
              </a:solidFill>
            </a:endParaRPr>
          </a:p>
        </p:txBody>
      </p:sp>
      <p:pic>
        <p:nvPicPr>
          <p:cNvPr id="142" name="Picture 141">
            <a:extLst>
              <a:ext uri="{FF2B5EF4-FFF2-40B4-BE49-F238E27FC236}">
                <a16:creationId xmlns:a16="http://schemas.microsoft.com/office/drawing/2014/main" id="{8A99A6F9-D1CA-45C4-BF9C-3F895F563D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1579" y="5211436"/>
            <a:ext cx="655362" cy="529869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C60ED873-B5CE-47B7-AA97-3DA1451069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1439" y="5211435"/>
            <a:ext cx="576580" cy="511061"/>
          </a:xfrm>
          <a:prstGeom prst="rect">
            <a:avLst/>
          </a:prstGeom>
        </p:spPr>
      </p:pic>
      <p:sp>
        <p:nvSpPr>
          <p:cNvPr id="78" name="TextBox 77">
            <a:extLst>
              <a:ext uri="{FF2B5EF4-FFF2-40B4-BE49-F238E27FC236}">
                <a16:creationId xmlns:a16="http://schemas.microsoft.com/office/drawing/2014/main" id="{5E62F756-A64D-4782-A1AC-C8658B6151F5}"/>
              </a:ext>
            </a:extLst>
          </p:cNvPr>
          <p:cNvSpPr txBox="1"/>
          <p:nvPr/>
        </p:nvSpPr>
        <p:spPr>
          <a:xfrm>
            <a:off x="4671896" y="4463081"/>
            <a:ext cx="251978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000" b="1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b="1" dirty="0">
              <a:solidFill>
                <a:srgbClr val="B2083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>
                <a:solidFill>
                  <a:srgbClr val="B2083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1000" b="1" dirty="0">
              <a:solidFill>
                <a:srgbClr val="B2083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E0AFBF4-36E4-4663-8C94-D8364EF89FE0}"/>
              </a:ext>
            </a:extLst>
          </p:cNvPr>
          <p:cNvSpPr/>
          <p:nvPr/>
        </p:nvSpPr>
        <p:spPr>
          <a:xfrm>
            <a:off x="3100941" y="489654"/>
            <a:ext cx="15204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sz="1200" dirty="0">
                <a:solidFill>
                  <a:srgbClr val="92A82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Joins and Strengthen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E57E870-507A-46A3-B558-CBFE5B3BBC76}"/>
              </a:ext>
            </a:extLst>
          </p:cNvPr>
          <p:cNvSpPr/>
          <p:nvPr/>
        </p:nvSpPr>
        <p:spPr>
          <a:xfrm>
            <a:off x="5102767" y="4597168"/>
            <a:ext cx="1385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800"/>
              </a:spcAft>
            </a:pPr>
            <a:r>
              <a:rPr lang="en-GB" b="1" dirty="0">
                <a:solidFill>
                  <a:srgbClr val="B40933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Mechanisms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FCAFDF6-9C63-4DD8-9FE1-C8E7CA1827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271" y="4982441"/>
            <a:ext cx="755651" cy="678148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207D3174-CB56-4CA4-B472-0F9216CF282A}"/>
              </a:ext>
            </a:extLst>
          </p:cNvPr>
          <p:cNvGrpSpPr/>
          <p:nvPr/>
        </p:nvGrpSpPr>
        <p:grpSpPr>
          <a:xfrm>
            <a:off x="33359" y="2152235"/>
            <a:ext cx="2894752" cy="3433980"/>
            <a:chOff x="33359" y="2152235"/>
            <a:chExt cx="2894752" cy="343398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714DA5F-B97D-49FD-BF8E-1C37402D5D6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359" y="2862673"/>
              <a:ext cx="854757" cy="736859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9A3AF65F-0015-49CF-B635-352C980F3CB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7467" y="3585513"/>
              <a:ext cx="809738" cy="666843"/>
            </a:xfrm>
            <a:prstGeom prst="rect">
              <a:avLst/>
            </a:prstGeom>
          </p:spPr>
        </p:pic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968235F-1CE8-4EF1-A439-43EFAA9A9F03}"/>
                </a:ext>
              </a:extLst>
            </p:cNvPr>
            <p:cNvGrpSpPr/>
            <p:nvPr/>
          </p:nvGrpSpPr>
          <p:grpSpPr>
            <a:xfrm>
              <a:off x="77112" y="2152235"/>
              <a:ext cx="2850999" cy="3433980"/>
              <a:chOff x="77112" y="2152235"/>
              <a:chExt cx="2850999" cy="3433980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757811E1-6DA6-48F7-BC29-65ED96ABE6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8160" y="2152235"/>
                <a:ext cx="857370" cy="714475"/>
              </a:xfrm>
              <a:prstGeom prst="rect">
                <a:avLst/>
              </a:prstGeom>
            </p:spPr>
          </p:pic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23AA74EC-2956-4295-BF0D-579B06EE5C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77112" y="4260161"/>
                <a:ext cx="828376" cy="714475"/>
              </a:xfrm>
              <a:prstGeom prst="rect">
                <a:avLst/>
              </a:prstGeom>
            </p:spPr>
          </p:pic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E6A8F624-0D33-47A9-8AD6-861AAF4898CB}"/>
                  </a:ext>
                </a:extLst>
              </p:cNvPr>
              <p:cNvSpPr txBox="1"/>
              <p:nvPr/>
            </p:nvSpPr>
            <p:spPr>
              <a:xfrm>
                <a:off x="874972" y="2249745"/>
                <a:ext cx="142333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>
                    <a:solidFill>
                      <a:srgbClr val="01090B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Structures</a:t>
                </a:r>
              </a:p>
            </p:txBody>
          </p:sp>
          <p:sp>
            <p:nvSpPr>
              <p:cNvPr id="77" name="TextBox 76">
                <a:extLst>
                  <a:ext uri="{FF2B5EF4-FFF2-40B4-BE49-F238E27FC236}">
                    <a16:creationId xmlns:a16="http://schemas.microsoft.com/office/drawing/2014/main" id="{7266632B-475E-42A2-B647-973ADF743265}"/>
                  </a:ext>
                </a:extLst>
              </p:cNvPr>
              <p:cNvSpPr txBox="1"/>
              <p:nvPr/>
            </p:nvSpPr>
            <p:spPr>
              <a:xfrm>
                <a:off x="780952" y="2983454"/>
                <a:ext cx="21471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>
                    <a:solidFill>
                      <a:srgbClr val="01090B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Wheels and Axles</a:t>
                </a:r>
              </a:p>
            </p:txBody>
          </p:sp>
          <p:sp>
            <p:nvSpPr>
              <p:cNvPr id="79" name="TextBox 78">
                <a:extLst>
                  <a:ext uri="{FF2B5EF4-FFF2-40B4-BE49-F238E27FC236}">
                    <a16:creationId xmlns:a16="http://schemas.microsoft.com/office/drawing/2014/main" id="{F46DB06A-4ED8-4153-9F9F-E1F79F3D5035}"/>
                  </a:ext>
                </a:extLst>
              </p:cNvPr>
              <p:cNvSpPr txBox="1"/>
              <p:nvPr/>
            </p:nvSpPr>
            <p:spPr>
              <a:xfrm>
                <a:off x="752934" y="3666904"/>
                <a:ext cx="214715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>
                    <a:solidFill>
                      <a:srgbClr val="01090B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Mechanisms</a:t>
                </a: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4E7757D-3B16-49DF-9A03-87FAF739CABB}"/>
                  </a:ext>
                </a:extLst>
              </p:cNvPr>
              <p:cNvSpPr txBox="1"/>
              <p:nvPr/>
            </p:nvSpPr>
            <p:spPr>
              <a:xfrm>
                <a:off x="855342" y="4378874"/>
                <a:ext cx="99286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>
                    <a:solidFill>
                      <a:srgbClr val="01090B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Textiles</a:t>
                </a:r>
                <a:endParaRPr lang="en-GB" dirty="0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2E538B61-7912-43E5-BB8C-CDBF880C7578}"/>
                  </a:ext>
                </a:extLst>
              </p:cNvPr>
              <p:cNvSpPr/>
              <p:nvPr/>
            </p:nvSpPr>
            <p:spPr>
              <a:xfrm>
                <a:off x="783728" y="4939884"/>
                <a:ext cx="1418978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b="1" dirty="0">
                    <a:solidFill>
                      <a:srgbClr val="01090B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Cooking and </a:t>
                </a:r>
              </a:p>
              <a:p>
                <a:r>
                  <a:rPr lang="en-GB" b="1" dirty="0">
                    <a:solidFill>
                      <a:srgbClr val="01090B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Nutrition</a:t>
                </a:r>
                <a:endParaRPr lang="en-GB" dirty="0"/>
              </a:p>
            </p:txBody>
          </p:sp>
        </p:grpSp>
      </p:grpSp>
      <p:pic>
        <p:nvPicPr>
          <p:cNvPr id="85" name="Picture 84">
            <a:extLst>
              <a:ext uri="{FF2B5EF4-FFF2-40B4-BE49-F238E27FC236}">
                <a16:creationId xmlns:a16="http://schemas.microsoft.com/office/drawing/2014/main" id="{FCFA272F-A5DD-40B0-B942-8F8969B17E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9714" y="1115037"/>
            <a:ext cx="578163" cy="498416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D047B5B7-7AB9-4474-8E82-669F3857E80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64462" y="1107637"/>
            <a:ext cx="573019" cy="477516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54D031E3-1108-41D2-8366-CA470528B6D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44737" y="3163110"/>
            <a:ext cx="622603" cy="536996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6317A132-0FB4-462E-B17C-3C86EBBF44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1291" y="3219777"/>
            <a:ext cx="610080" cy="5024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2DFE54A-EAEA-489C-AF45-31610493541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6438" y="579605"/>
            <a:ext cx="502431" cy="544300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EF2BD42F-FFA0-43AA-B6DA-9A6BE0DA033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087019" y="609038"/>
            <a:ext cx="502431" cy="544300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2476D9ED-3B3E-4901-8110-0670F388F3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67538" y="5238020"/>
            <a:ext cx="588292" cy="484476"/>
          </a:xfrm>
          <a:prstGeom prst="rect">
            <a:avLst/>
          </a:prstGeom>
        </p:spPr>
      </p:pic>
      <p:sp>
        <p:nvSpPr>
          <p:cNvPr id="96" name="Text Placeholder 29">
            <a:extLst>
              <a:ext uri="{FF2B5EF4-FFF2-40B4-BE49-F238E27FC236}">
                <a16:creationId xmlns:a16="http://schemas.microsoft.com/office/drawing/2014/main" id="{E202768F-4530-4303-A86C-CF2A952E3C82}"/>
              </a:ext>
            </a:extLst>
          </p:cNvPr>
          <p:cNvSpPr txBox="1">
            <a:spLocks/>
          </p:cNvSpPr>
          <p:nvPr/>
        </p:nvSpPr>
        <p:spPr>
          <a:xfrm>
            <a:off x="4952895" y="5986799"/>
            <a:ext cx="1795981" cy="3292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5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9198BAD-E376-44D9-B20B-0D45B88C1FB5}"/>
              </a:ext>
            </a:extLst>
          </p:cNvPr>
          <p:cNvSpPr txBox="1"/>
          <p:nvPr/>
        </p:nvSpPr>
        <p:spPr>
          <a:xfrm>
            <a:off x="4720706" y="5984022"/>
            <a:ext cx="20542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rgbClr val="01090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a moving poster (Levers and Linkages)</a:t>
            </a:r>
          </a:p>
        </p:txBody>
      </p:sp>
    </p:spTree>
    <p:extLst>
      <p:ext uri="{BB962C8B-B14F-4D97-AF65-F5344CB8AC3E}">
        <p14:creationId xmlns:p14="http://schemas.microsoft.com/office/powerpoint/2010/main" val="257717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ext Placeholder 45">
            <a:extLst>
              <a:ext uri="{FF2B5EF4-FFF2-40B4-BE49-F238E27FC236}">
                <a16:creationId xmlns:a16="http://schemas.microsoft.com/office/drawing/2014/main" id="{9664BE35-E99A-4D4C-8480-B52F2290B5ED}"/>
              </a:ext>
            </a:extLst>
          </p:cNvPr>
          <p:cNvSpPr txBox="1">
            <a:spLocks/>
          </p:cNvSpPr>
          <p:nvPr/>
        </p:nvSpPr>
        <p:spPr>
          <a:xfrm>
            <a:off x="5463021" y="5037353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AF0837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150" name="Text Placeholder 7">
            <a:extLst>
              <a:ext uri="{FF2B5EF4-FFF2-40B4-BE49-F238E27FC236}">
                <a16:creationId xmlns:a16="http://schemas.microsoft.com/office/drawing/2014/main" id="{51AB0061-8C2C-40E7-B3B5-9FAA90D19A1E}"/>
              </a:ext>
            </a:extLst>
          </p:cNvPr>
          <p:cNvSpPr txBox="1">
            <a:spLocks/>
          </p:cNvSpPr>
          <p:nvPr/>
        </p:nvSpPr>
        <p:spPr>
          <a:xfrm>
            <a:off x="3376942" y="894700"/>
            <a:ext cx="900000" cy="913083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/>
          </a:p>
        </p:txBody>
      </p:sp>
      <p:sp>
        <p:nvSpPr>
          <p:cNvPr id="149" name="Text Placeholder 9">
            <a:extLst>
              <a:ext uri="{FF2B5EF4-FFF2-40B4-BE49-F238E27FC236}">
                <a16:creationId xmlns:a16="http://schemas.microsoft.com/office/drawing/2014/main" id="{C398ED78-DAB8-4378-B7AA-F5C8B17B056C}"/>
              </a:ext>
            </a:extLst>
          </p:cNvPr>
          <p:cNvSpPr txBox="1">
            <a:spLocks/>
          </p:cNvSpPr>
          <p:nvPr/>
        </p:nvSpPr>
        <p:spPr>
          <a:xfrm>
            <a:off x="5387614" y="962144"/>
            <a:ext cx="900000" cy="919365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122" name="Text Placeholder 11">
            <a:extLst>
              <a:ext uri="{FF2B5EF4-FFF2-40B4-BE49-F238E27FC236}">
                <a16:creationId xmlns:a16="http://schemas.microsoft.com/office/drawing/2014/main" id="{432BDF68-7B4C-497D-AD5C-60A049FA93AD}"/>
              </a:ext>
            </a:extLst>
          </p:cNvPr>
          <p:cNvSpPr txBox="1">
            <a:spLocks/>
          </p:cNvSpPr>
          <p:nvPr/>
        </p:nvSpPr>
        <p:spPr>
          <a:xfrm>
            <a:off x="3241028" y="2963608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54004E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 </a:t>
            </a:r>
          </a:p>
        </p:txBody>
      </p:sp>
      <p:sp>
        <p:nvSpPr>
          <p:cNvPr id="120" name="Text Placeholder 45">
            <a:extLst>
              <a:ext uri="{FF2B5EF4-FFF2-40B4-BE49-F238E27FC236}">
                <a16:creationId xmlns:a16="http://schemas.microsoft.com/office/drawing/2014/main" id="{F90C2309-CA7B-4A93-A016-4ED0FE69AC17}"/>
              </a:ext>
            </a:extLst>
          </p:cNvPr>
          <p:cNvSpPr txBox="1">
            <a:spLocks/>
          </p:cNvSpPr>
          <p:nvPr/>
        </p:nvSpPr>
        <p:spPr>
          <a:xfrm>
            <a:off x="7866469" y="4965248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47" name="Text Placeholder 46">
            <a:extLst>
              <a:ext uri="{FF2B5EF4-FFF2-40B4-BE49-F238E27FC236}">
                <a16:creationId xmlns:a16="http://schemas.microsoft.com/office/drawing/2014/main" id="{AB47DC31-EE68-48D8-9468-C2B842A23804}"/>
              </a:ext>
            </a:extLst>
          </p:cNvPr>
          <p:cNvSpPr>
            <a:spLocks noGrp="1"/>
          </p:cNvSpPr>
          <p:nvPr>
            <p:ph type="body" sz="quarter" idx="57"/>
          </p:nvPr>
        </p:nvSpPr>
        <p:spPr>
          <a:xfrm>
            <a:off x="1799527" y="790326"/>
            <a:ext cx="1080000" cy="1080000"/>
          </a:xfrm>
          <a:solidFill>
            <a:srgbClr val="92A824"/>
          </a:solidFill>
        </p:spPr>
        <p:txBody>
          <a:bodyPr rtlCol="0">
            <a:normAutofit/>
          </a:bodyPr>
          <a:lstStyle/>
          <a:p>
            <a:pPr rtl="0"/>
            <a:r>
              <a:rPr lang="en-GB" sz="2400" dirty="0"/>
              <a:t>YEAR 4</a:t>
            </a:r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390D17E-2D62-4E5F-B6C7-001336062968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4591946" y="1908655"/>
            <a:ext cx="2578383" cy="480543"/>
          </a:xfrm>
        </p:spPr>
        <p:txBody>
          <a:bodyPr rtlCol="0">
            <a:noAutofit/>
          </a:bodyPr>
          <a:lstStyle/>
          <a:p>
            <a:r>
              <a:rPr lang="en-GB" sz="1100" i="0" dirty="0"/>
              <a:t>Design and make a container. </a:t>
            </a:r>
            <a:endParaRPr lang="en-GB" sz="1100" i="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rtl="0"/>
            <a:endParaRPr lang="en-GB" sz="105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71962F0-0A0F-4FC2-9E69-6265A830C45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301371" y="866695"/>
            <a:ext cx="900000" cy="919365"/>
          </a:xfrm>
          <a:ln>
            <a:solidFill>
              <a:schemeClr val="accent2">
                <a:lumMod val="75000"/>
              </a:schemeClr>
            </a:solidFill>
          </a:ln>
        </p:spPr>
        <p:txBody>
          <a:bodyPr rtlCol="0"/>
          <a:lstStyle/>
          <a:p>
            <a:pPr rtl="0"/>
            <a:r>
              <a:rPr lang="en-GB" dirty="0"/>
              <a:t> 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9747846D-FA06-4686-A47D-5A668FD95FE0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676843" y="1954889"/>
            <a:ext cx="1044000" cy="1044000"/>
          </a:xfrm>
        </p:spPr>
        <p:txBody>
          <a:bodyPr rtlCol="0">
            <a:normAutofit/>
          </a:bodyPr>
          <a:lstStyle/>
          <a:p>
            <a:pPr rtl="0"/>
            <a:r>
              <a:rPr lang="en-GB" sz="2400" dirty="0"/>
              <a:t>YEAR 5</a:t>
            </a:r>
          </a:p>
        </p:txBody>
      </p:sp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2674416" y="2514189"/>
            <a:ext cx="1917530" cy="226327"/>
          </a:xfrm>
        </p:spPr>
        <p:txBody>
          <a:bodyPr rtlCol="0">
            <a:noAutofit/>
          </a:bodyPr>
          <a:lstStyle/>
          <a:p>
            <a:r>
              <a:rPr lang="en-GB" sz="1600" dirty="0">
                <a:solidFill>
                  <a:srgbClr val="6A2187"/>
                </a:solidFill>
              </a:rPr>
              <a:t>Structures</a:t>
            </a:r>
          </a:p>
        </p:txBody>
      </p:sp>
      <p:sp>
        <p:nvSpPr>
          <p:cNvPr id="95" name="Text Placeholder 94">
            <a:extLst>
              <a:ext uri="{FF2B5EF4-FFF2-40B4-BE49-F238E27FC236}">
                <a16:creationId xmlns:a16="http://schemas.microsoft.com/office/drawing/2014/main" id="{7C0ECD94-A4CB-4FB7-A7F7-AA32C0ED85D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652602" y="3927799"/>
            <a:ext cx="936000" cy="936000"/>
          </a:xfrm>
        </p:spPr>
        <p:txBody>
          <a:bodyPr rtlCol="0">
            <a:normAutofit/>
          </a:bodyPr>
          <a:lstStyle/>
          <a:p>
            <a:pPr rtl="0"/>
            <a:r>
              <a:rPr lang="en-GB" sz="2000" dirty="0"/>
              <a:t>YEAR 6</a:t>
            </a:r>
          </a:p>
        </p:txBody>
      </p:sp>
      <p:sp>
        <p:nvSpPr>
          <p:cNvPr id="58" name="Text Placeholder 32">
            <a:extLst>
              <a:ext uri="{FF2B5EF4-FFF2-40B4-BE49-F238E27FC236}">
                <a16:creationId xmlns:a16="http://schemas.microsoft.com/office/drawing/2014/main" id="{97AEBAB8-BDEB-4E4A-B443-829D3C340CA6}"/>
              </a:ext>
            </a:extLst>
          </p:cNvPr>
          <p:cNvSpPr txBox="1">
            <a:spLocks/>
          </p:cNvSpPr>
          <p:nvPr/>
        </p:nvSpPr>
        <p:spPr>
          <a:xfrm>
            <a:off x="3061745" y="4742137"/>
            <a:ext cx="2132111" cy="28204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719" b="0" i="0" kern="1200">
                <a:solidFill>
                  <a:srgbClr val="571B6D"/>
                </a:solidFill>
                <a:latin typeface="+mj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600" dirty="0">
              <a:solidFill>
                <a:srgbClr val="54004E"/>
              </a:solidFill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169554" y="997739"/>
            <a:ext cx="185449" cy="739851"/>
          </a:xfrm>
          <a:prstGeom prst="rect">
            <a:avLst/>
          </a:prstGeom>
          <a:solidFill>
            <a:schemeClr val="bg1"/>
          </a:solidFill>
          <a:ln w="444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519963" y="1022942"/>
            <a:ext cx="135771" cy="739851"/>
          </a:xfrm>
          <a:prstGeom prst="rect">
            <a:avLst/>
          </a:prstGeom>
          <a:solidFill>
            <a:schemeClr val="bg1"/>
          </a:solidFill>
          <a:ln w="444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809623" y="1015063"/>
            <a:ext cx="45719" cy="739851"/>
          </a:xfrm>
          <a:prstGeom prst="rect">
            <a:avLst/>
          </a:prstGeom>
          <a:solidFill>
            <a:schemeClr val="bg1"/>
          </a:solidFill>
          <a:ln w="476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975530" y="1015063"/>
            <a:ext cx="45719" cy="739851"/>
          </a:xfrm>
          <a:prstGeom prst="rect">
            <a:avLst/>
          </a:prstGeom>
          <a:solidFill>
            <a:schemeClr val="bg1"/>
          </a:solidFill>
          <a:ln w="508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1115704" y="1031604"/>
            <a:ext cx="45719" cy="739851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ext Placeholder 24">
            <a:extLst>
              <a:ext uri="{FF2B5EF4-FFF2-40B4-BE49-F238E27FC236}">
                <a16:creationId xmlns:a16="http://schemas.microsoft.com/office/drawing/2014/main" id="{2B193253-F94A-4164-AE5D-6B3931AE17CC}"/>
              </a:ext>
            </a:extLst>
          </p:cNvPr>
          <p:cNvSpPr txBox="1">
            <a:spLocks/>
          </p:cNvSpPr>
          <p:nvPr/>
        </p:nvSpPr>
        <p:spPr>
          <a:xfrm>
            <a:off x="6913968" y="2423362"/>
            <a:ext cx="1736649" cy="24503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719" b="0" i="0" kern="1200">
                <a:solidFill>
                  <a:srgbClr val="2CA05B"/>
                </a:solidFill>
                <a:latin typeface="+mj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1" name="Text Placeholder 21">
            <a:extLst>
              <a:ext uri="{FF2B5EF4-FFF2-40B4-BE49-F238E27FC236}">
                <a16:creationId xmlns:a16="http://schemas.microsoft.com/office/drawing/2014/main" id="{E3582A8C-F2B6-4A4B-B947-63751AA597A8}"/>
              </a:ext>
            </a:extLst>
          </p:cNvPr>
          <p:cNvSpPr txBox="1">
            <a:spLocks/>
          </p:cNvSpPr>
          <p:nvPr/>
        </p:nvSpPr>
        <p:spPr>
          <a:xfrm>
            <a:off x="6748876" y="2605379"/>
            <a:ext cx="1989914" cy="16937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900" b="1" dirty="0">
              <a:solidFill>
                <a:srgbClr val="FF0000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0C6CB4C-B5E1-4756-815D-BC6EC8E787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-386219" y="270786"/>
            <a:ext cx="3493944" cy="819433"/>
          </a:xfrm>
        </p:spPr>
        <p:txBody>
          <a:bodyPr rtlCol="0">
            <a:normAutofit fontScale="90000"/>
          </a:bodyPr>
          <a:lstStyle/>
          <a:p>
            <a:pPr lvl="0" algn="ctr" defTabSz="914400">
              <a:lnSpc>
                <a:spcPct val="100000"/>
              </a:lnSpc>
              <a:spcBef>
                <a:spcPts val="0"/>
              </a:spcBef>
            </a:pPr>
            <a:r>
              <a:rPr lang="en-GB" sz="2200" b="1" dirty="0">
                <a:solidFill>
                  <a:srgbClr val="0000FF"/>
                </a:solidFill>
                <a:latin typeface="Calibri" panose="020F0502020204030204"/>
                <a:ea typeface="+mn-ea"/>
                <a:cs typeface="+mn-cs"/>
              </a:rPr>
              <a:t>DT Curriculum</a:t>
            </a:r>
            <a:br>
              <a:rPr lang="en-GB" sz="2200" b="1" dirty="0">
                <a:solidFill>
                  <a:srgbClr val="0000FF"/>
                </a:solidFill>
                <a:latin typeface="Calibri" panose="020F0502020204030204"/>
                <a:ea typeface="+mn-ea"/>
                <a:cs typeface="+mn-cs"/>
              </a:rPr>
            </a:br>
            <a:r>
              <a:rPr lang="en-GB" sz="2200" b="1" dirty="0">
                <a:solidFill>
                  <a:srgbClr val="0000FF"/>
                </a:solidFill>
                <a:latin typeface="Calibri" panose="020F0502020204030204"/>
                <a:ea typeface="+mn-ea"/>
                <a:cs typeface="+mn-cs"/>
              </a:rPr>
              <a:t>Overview</a:t>
            </a:r>
            <a:br>
              <a:rPr lang="en-GB" sz="1400" b="1" dirty="0">
                <a:solidFill>
                  <a:srgbClr val="0070C0"/>
                </a:solidFill>
                <a:latin typeface="Calibri" panose="020F0502020204030204"/>
                <a:ea typeface="+mn-ea"/>
                <a:cs typeface="+mn-cs"/>
              </a:rPr>
            </a:br>
            <a:endParaRPr lang="en-GB" sz="1400" dirty="0">
              <a:solidFill>
                <a:srgbClr val="0070C0"/>
              </a:solidFill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 Placeholder 29">
            <a:extLst>
              <a:ext uri="{FF2B5EF4-FFF2-40B4-BE49-F238E27FC236}">
                <a16:creationId xmlns:a16="http://schemas.microsoft.com/office/drawing/2014/main" id="{15F43F43-3CDB-48C9-9353-7A9D09D8A6E7}"/>
              </a:ext>
            </a:extLst>
          </p:cNvPr>
          <p:cNvSpPr txBox="1">
            <a:spLocks/>
          </p:cNvSpPr>
          <p:nvPr/>
        </p:nvSpPr>
        <p:spPr>
          <a:xfrm>
            <a:off x="2928111" y="3988089"/>
            <a:ext cx="1518896" cy="3292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50" dirty="0"/>
          </a:p>
        </p:txBody>
      </p:sp>
      <p:sp>
        <p:nvSpPr>
          <p:cNvPr id="65" name="Text Placeholder 29">
            <a:extLst>
              <a:ext uri="{FF2B5EF4-FFF2-40B4-BE49-F238E27FC236}">
                <a16:creationId xmlns:a16="http://schemas.microsoft.com/office/drawing/2014/main" id="{FBC84002-6022-4505-9615-1620E4F510E1}"/>
              </a:ext>
            </a:extLst>
          </p:cNvPr>
          <p:cNvSpPr txBox="1">
            <a:spLocks/>
          </p:cNvSpPr>
          <p:nvPr/>
        </p:nvSpPr>
        <p:spPr>
          <a:xfrm>
            <a:off x="2516000" y="6076903"/>
            <a:ext cx="1795981" cy="32923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1050" dirty="0"/>
          </a:p>
        </p:txBody>
      </p:sp>
      <p:sp>
        <p:nvSpPr>
          <p:cNvPr id="74" name="Text Placeholder 21">
            <a:extLst>
              <a:ext uri="{FF2B5EF4-FFF2-40B4-BE49-F238E27FC236}">
                <a16:creationId xmlns:a16="http://schemas.microsoft.com/office/drawing/2014/main" id="{A9241529-584D-4597-B270-2DE8D4E82760}"/>
              </a:ext>
            </a:extLst>
          </p:cNvPr>
          <p:cNvSpPr txBox="1">
            <a:spLocks/>
          </p:cNvSpPr>
          <p:nvPr/>
        </p:nvSpPr>
        <p:spPr>
          <a:xfrm>
            <a:off x="4627196" y="2468000"/>
            <a:ext cx="2111695" cy="19472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i="0" dirty="0">
                <a:solidFill>
                  <a:srgbClr val="6A2187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Cooking and Nutrition</a:t>
            </a:r>
          </a:p>
        </p:txBody>
      </p:sp>
      <p:sp>
        <p:nvSpPr>
          <p:cNvPr id="116" name="Text Placeholder 12">
            <a:extLst>
              <a:ext uri="{FF2B5EF4-FFF2-40B4-BE49-F238E27FC236}">
                <a16:creationId xmlns:a16="http://schemas.microsoft.com/office/drawing/2014/main" id="{D015A18D-AFD7-4E47-9967-810D617C22D4}"/>
              </a:ext>
            </a:extLst>
          </p:cNvPr>
          <p:cNvSpPr txBox="1">
            <a:spLocks/>
          </p:cNvSpPr>
          <p:nvPr/>
        </p:nvSpPr>
        <p:spPr>
          <a:xfrm>
            <a:off x="7417554" y="3025092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54" name="Text Placeholder 21">
            <a:extLst>
              <a:ext uri="{FF2B5EF4-FFF2-40B4-BE49-F238E27FC236}">
                <a16:creationId xmlns:a16="http://schemas.microsoft.com/office/drawing/2014/main" id="{BB5FA6F5-D928-CEF1-F516-9E50A4AF5CF1}"/>
              </a:ext>
            </a:extLst>
          </p:cNvPr>
          <p:cNvSpPr txBox="1">
            <a:spLocks/>
          </p:cNvSpPr>
          <p:nvPr/>
        </p:nvSpPr>
        <p:spPr>
          <a:xfrm>
            <a:off x="6970578" y="6023326"/>
            <a:ext cx="2025159" cy="10654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.</a:t>
            </a:r>
          </a:p>
        </p:txBody>
      </p:sp>
      <p:sp>
        <p:nvSpPr>
          <p:cNvPr id="57" name="Text Placeholder 11">
            <a:extLst>
              <a:ext uri="{FF2B5EF4-FFF2-40B4-BE49-F238E27FC236}">
                <a16:creationId xmlns:a16="http://schemas.microsoft.com/office/drawing/2014/main" id="{0950DBC3-6438-47ED-BA7E-BBD7E08290D1}"/>
              </a:ext>
            </a:extLst>
          </p:cNvPr>
          <p:cNvSpPr txBox="1">
            <a:spLocks/>
          </p:cNvSpPr>
          <p:nvPr/>
        </p:nvSpPr>
        <p:spPr>
          <a:xfrm>
            <a:off x="2879527" y="5046359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54004E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 </a:t>
            </a:r>
          </a:p>
        </p:txBody>
      </p:sp>
      <p:sp>
        <p:nvSpPr>
          <p:cNvPr id="72" name="Text Placeholder 21">
            <a:extLst>
              <a:ext uri="{FF2B5EF4-FFF2-40B4-BE49-F238E27FC236}">
                <a16:creationId xmlns:a16="http://schemas.microsoft.com/office/drawing/2014/main" id="{2192758F-78B9-984B-8C44-1D6391F3118F}"/>
              </a:ext>
            </a:extLst>
          </p:cNvPr>
          <p:cNvSpPr txBox="1">
            <a:spLocks/>
          </p:cNvSpPr>
          <p:nvPr/>
        </p:nvSpPr>
        <p:spPr>
          <a:xfrm>
            <a:off x="7107586" y="4362312"/>
            <a:ext cx="1751142" cy="24772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en-GB" sz="900" b="1" dirty="0">
              <a:solidFill>
                <a:srgbClr val="FF0000"/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ABF2CB3-4C25-4B2C-B524-13A3846FC9B0}"/>
              </a:ext>
            </a:extLst>
          </p:cNvPr>
          <p:cNvSpPr/>
          <p:nvPr/>
        </p:nvSpPr>
        <p:spPr>
          <a:xfrm>
            <a:off x="33359" y="1144264"/>
            <a:ext cx="147135" cy="485916"/>
          </a:xfrm>
          <a:prstGeom prst="rect">
            <a:avLst/>
          </a:prstGeom>
          <a:solidFill>
            <a:schemeClr val="bg1"/>
          </a:solidFill>
          <a:ln w="7239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Text Placeholder 25">
            <a:extLst>
              <a:ext uri="{FF2B5EF4-FFF2-40B4-BE49-F238E27FC236}">
                <a16:creationId xmlns:a16="http://schemas.microsoft.com/office/drawing/2014/main" id="{574B2B85-AD22-4077-83F1-E8A029BDD2A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2902575" y="1891322"/>
            <a:ext cx="1711508" cy="341679"/>
          </a:xfrm>
        </p:spPr>
        <p:txBody>
          <a:bodyPr rtlCol="0">
            <a:noAutofit/>
          </a:bodyPr>
          <a:lstStyle/>
          <a:p>
            <a:r>
              <a:rPr lang="en-GB" sz="1100" i="0" dirty="0"/>
              <a:t>Make a healthy snack and the packaging.</a:t>
            </a:r>
          </a:p>
          <a:p>
            <a:r>
              <a:rPr lang="en-GB" sz="1100" i="0" dirty="0"/>
              <a:t> </a:t>
            </a:r>
          </a:p>
          <a:p>
            <a:endParaRPr lang="en-GB" sz="2000" i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3" name="Text Placeholder 12">
            <a:extLst>
              <a:ext uri="{FF2B5EF4-FFF2-40B4-BE49-F238E27FC236}">
                <a16:creationId xmlns:a16="http://schemas.microsoft.com/office/drawing/2014/main" id="{DF643FEF-4635-FDA6-67F1-57A0C6077ED7}"/>
              </a:ext>
            </a:extLst>
          </p:cNvPr>
          <p:cNvSpPr txBox="1">
            <a:spLocks/>
          </p:cNvSpPr>
          <p:nvPr/>
        </p:nvSpPr>
        <p:spPr>
          <a:xfrm>
            <a:off x="5286774" y="2970054"/>
            <a:ext cx="936000" cy="936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6A2187"/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1438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328690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4781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6694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8606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 </a:t>
            </a:r>
            <a:endParaRPr lang="en-GB" dirty="0"/>
          </a:p>
        </p:txBody>
      </p:sp>
      <p:sp>
        <p:nvSpPr>
          <p:cNvPr id="147" name="Text Placeholder 28">
            <a:extLst>
              <a:ext uri="{FF2B5EF4-FFF2-40B4-BE49-F238E27FC236}">
                <a16:creationId xmlns:a16="http://schemas.microsoft.com/office/drawing/2014/main" id="{71435C51-CB8E-41E5-8C00-34ADCC273A32}"/>
              </a:ext>
            </a:extLst>
          </p:cNvPr>
          <p:cNvSpPr>
            <a:spLocks noGrp="1"/>
          </p:cNvSpPr>
          <p:nvPr>
            <p:ph type="body" sz="quarter" idx="40"/>
          </p:nvPr>
        </p:nvSpPr>
        <p:spPr>
          <a:xfrm>
            <a:off x="6759091" y="2478733"/>
            <a:ext cx="2190840" cy="581196"/>
          </a:xfrm>
        </p:spPr>
        <p:txBody>
          <a:bodyPr rtlCol="0">
            <a:noAutofit/>
          </a:bodyPr>
          <a:lstStyle/>
          <a:p>
            <a:r>
              <a:rPr lang="en-GB" sz="1800" b="1" dirty="0">
                <a:solidFill>
                  <a:srgbClr val="0C6D8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Mechanisms</a:t>
            </a:r>
            <a:endParaRPr lang="en-GB" sz="1600" dirty="0">
              <a:solidFill>
                <a:schemeClr val="tx1"/>
              </a:solidFill>
            </a:endParaRPr>
          </a:p>
          <a:p>
            <a:endParaRPr lang="en-GB" sz="1600" dirty="0">
              <a:solidFill>
                <a:schemeClr val="tx1"/>
              </a:solidFill>
            </a:endParaRPr>
          </a:p>
          <a:p>
            <a:pPr rtl="0"/>
            <a:endParaRPr lang="en-GB" sz="1600" dirty="0">
              <a:solidFill>
                <a:srgbClr val="6A2187"/>
              </a:solidFill>
            </a:endParaRPr>
          </a:p>
        </p:txBody>
      </p:sp>
      <p:sp>
        <p:nvSpPr>
          <p:cNvPr id="123" name="Text Placeholder 25">
            <a:extLst>
              <a:ext uri="{FF2B5EF4-FFF2-40B4-BE49-F238E27FC236}">
                <a16:creationId xmlns:a16="http://schemas.microsoft.com/office/drawing/2014/main" id="{4D387D1A-A099-4867-986A-536D896E01E2}"/>
              </a:ext>
            </a:extLst>
          </p:cNvPr>
          <p:cNvSpPr txBox="1">
            <a:spLocks/>
          </p:cNvSpPr>
          <p:nvPr/>
        </p:nvSpPr>
        <p:spPr>
          <a:xfrm>
            <a:off x="4938583" y="3938233"/>
            <a:ext cx="1736649" cy="15530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50" dirty="0"/>
              <a:t>. </a:t>
            </a:r>
          </a:p>
        </p:txBody>
      </p:sp>
      <p:sp>
        <p:nvSpPr>
          <p:cNvPr id="124" name="Text Placeholder 21">
            <a:extLst>
              <a:ext uri="{FF2B5EF4-FFF2-40B4-BE49-F238E27FC236}">
                <a16:creationId xmlns:a16="http://schemas.microsoft.com/office/drawing/2014/main" id="{5DB787F4-A7A8-4EE2-8F21-8AD8FF5767F3}"/>
              </a:ext>
            </a:extLst>
          </p:cNvPr>
          <p:cNvSpPr txBox="1">
            <a:spLocks/>
          </p:cNvSpPr>
          <p:nvPr/>
        </p:nvSpPr>
        <p:spPr>
          <a:xfrm>
            <a:off x="4960407" y="4348619"/>
            <a:ext cx="1751142" cy="40852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0"/>
              </a:spcBef>
            </a:pPr>
            <a:endParaRPr lang="en-GB" sz="1050" b="1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F7E8083E-AC38-4C3A-B3EA-899C3BD4FA1B}"/>
              </a:ext>
            </a:extLst>
          </p:cNvPr>
          <p:cNvSpPr>
            <a:spLocks noGrp="1"/>
          </p:cNvSpPr>
          <p:nvPr>
            <p:ph type="body" sz="quarter" idx="37"/>
          </p:nvPr>
        </p:nvSpPr>
        <p:spPr>
          <a:xfrm>
            <a:off x="4622012" y="335309"/>
            <a:ext cx="2265525" cy="1009244"/>
          </a:xfrm>
        </p:spPr>
        <p:txBody>
          <a:bodyPr>
            <a:normAutofit/>
          </a:bodyPr>
          <a:lstStyle/>
          <a:p>
            <a:r>
              <a:rPr lang="en-GB" sz="1800" b="1" i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Textiles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B8C9F14-9BA2-4F03-BD7A-5E0256516433}"/>
              </a:ext>
            </a:extLst>
          </p:cNvPr>
          <p:cNvSpPr/>
          <p:nvPr/>
        </p:nvSpPr>
        <p:spPr>
          <a:xfrm>
            <a:off x="1305702" y="287123"/>
            <a:ext cx="4953000" cy="37555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>
                <a:solidFill>
                  <a:srgbClr val="92A82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Cooking and Nutrition</a:t>
            </a:r>
            <a:endParaRPr lang="en-GB" dirty="0">
              <a:solidFill>
                <a:srgbClr val="92A824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5" name="Text Placeholder 29">
            <a:extLst>
              <a:ext uri="{FF2B5EF4-FFF2-40B4-BE49-F238E27FC236}">
                <a16:creationId xmlns:a16="http://schemas.microsoft.com/office/drawing/2014/main" id="{4C9CEEDC-FE77-454A-ADE2-A6136664ABFE}"/>
              </a:ext>
            </a:extLst>
          </p:cNvPr>
          <p:cNvSpPr txBox="1">
            <a:spLocks/>
          </p:cNvSpPr>
          <p:nvPr/>
        </p:nvSpPr>
        <p:spPr>
          <a:xfrm>
            <a:off x="6554437" y="325233"/>
            <a:ext cx="2561248" cy="100924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800" b="1" i="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Mechanisms/Structures</a:t>
            </a:r>
          </a:p>
          <a:p>
            <a:endParaRPr lang="en-GB" sz="1050" i="0" dirty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620C405-62E2-47C1-8DCE-A2CEFB4E250D}"/>
              </a:ext>
            </a:extLst>
          </p:cNvPr>
          <p:cNvSpPr txBox="1"/>
          <p:nvPr/>
        </p:nvSpPr>
        <p:spPr>
          <a:xfrm>
            <a:off x="7170329" y="1837825"/>
            <a:ext cx="138208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01090B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Tomb builders</a:t>
            </a:r>
            <a:r>
              <a:rPr lang="en-GB" sz="14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0512F618-37DA-4257-BF52-A4C92D289AFB}"/>
              </a:ext>
            </a:extLst>
          </p:cNvPr>
          <p:cNvSpPr txBox="1"/>
          <p:nvPr/>
        </p:nvSpPr>
        <p:spPr>
          <a:xfrm>
            <a:off x="6781270" y="3917270"/>
            <a:ext cx="2410933" cy="446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a moving animal (CAMS)</a:t>
            </a:r>
          </a:p>
        </p:txBody>
      </p:sp>
      <p:pic>
        <p:nvPicPr>
          <p:cNvPr id="136" name="Picture 135">
            <a:extLst>
              <a:ext uri="{FF2B5EF4-FFF2-40B4-BE49-F238E27FC236}">
                <a16:creationId xmlns:a16="http://schemas.microsoft.com/office/drawing/2014/main" id="{D1C4B948-40F1-4A2A-905C-A9296C7CE1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1788" y="3162536"/>
            <a:ext cx="655362" cy="529869"/>
          </a:xfrm>
          <a:prstGeom prst="rect">
            <a:avLst/>
          </a:prstGeom>
        </p:spPr>
      </p:pic>
      <p:sp>
        <p:nvSpPr>
          <p:cNvPr id="59" name="TextBox 58">
            <a:extLst>
              <a:ext uri="{FF2B5EF4-FFF2-40B4-BE49-F238E27FC236}">
                <a16:creationId xmlns:a16="http://schemas.microsoft.com/office/drawing/2014/main" id="{9CF3FB72-385C-467F-BA82-648250197451}"/>
              </a:ext>
            </a:extLst>
          </p:cNvPr>
          <p:cNvSpPr txBox="1"/>
          <p:nvPr/>
        </p:nvSpPr>
        <p:spPr>
          <a:xfrm>
            <a:off x="4863853" y="3906054"/>
            <a:ext cx="1931910" cy="627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Prepare and make a seasonal soup </a:t>
            </a:r>
            <a:r>
              <a:rPr lang="en-GB" sz="1100" dirty="0">
                <a:solidFill>
                  <a:schemeClr val="bg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Geography link - seasonality</a:t>
            </a: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A65694C5-20C3-49E3-B94C-27DCE3727252}"/>
              </a:ext>
            </a:extLst>
          </p:cNvPr>
          <p:cNvSpPr/>
          <p:nvPr/>
        </p:nvSpPr>
        <p:spPr>
          <a:xfrm>
            <a:off x="2643379" y="3885933"/>
            <a:ext cx="2210990" cy="808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a bridge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100" dirty="0">
              <a:solidFill>
                <a:srgbClr val="454D5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100" dirty="0">
              <a:solidFill>
                <a:srgbClr val="454D5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endParaRPr lang="en-GB" sz="1100" dirty="0">
              <a:solidFill>
                <a:srgbClr val="454D5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826360ED-941C-44F6-8447-61F12DAA70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745" y="5291930"/>
            <a:ext cx="583053" cy="47140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FA4CF6A-3DDE-4505-B3AA-D1ED3FE0E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70639" y="5529465"/>
            <a:ext cx="362807" cy="344964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20C75AB-6458-4A67-8369-087AD64F7E40}"/>
              </a:ext>
            </a:extLst>
          </p:cNvPr>
          <p:cNvSpPr/>
          <p:nvPr/>
        </p:nvSpPr>
        <p:spPr>
          <a:xfrm>
            <a:off x="7905920" y="4451524"/>
            <a:ext cx="8953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="1" dirty="0">
                <a:solidFill>
                  <a:srgbClr val="F3A12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Textiles</a:t>
            </a:r>
          </a:p>
          <a:p>
            <a:pPr algn="ctr"/>
            <a:endParaRPr lang="en-GB" b="1" dirty="0">
              <a:solidFill>
                <a:srgbClr val="F3A12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CBF6AE0-1078-44BB-B870-0C262800E88C}"/>
              </a:ext>
            </a:extLst>
          </p:cNvPr>
          <p:cNvSpPr/>
          <p:nvPr/>
        </p:nvSpPr>
        <p:spPr>
          <a:xfrm>
            <a:off x="2447567" y="4387786"/>
            <a:ext cx="1891088" cy="671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GB" b="1" dirty="0">
                <a:solidFill>
                  <a:srgbClr val="6F0066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Cooking and Nutrition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86A36B7-A165-4B57-9DFE-24BD8BB6F0F1}"/>
              </a:ext>
            </a:extLst>
          </p:cNvPr>
          <p:cNvSpPr/>
          <p:nvPr/>
        </p:nvSpPr>
        <p:spPr>
          <a:xfrm>
            <a:off x="4236516" y="4444646"/>
            <a:ext cx="3156185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438253">
              <a:lnSpc>
                <a:spcPct val="90000"/>
              </a:lnSpc>
              <a:spcBef>
                <a:spcPts val="479"/>
              </a:spcBef>
            </a:pPr>
            <a:endParaRPr lang="en-GB" sz="1000" dirty="0">
              <a:solidFill>
                <a:srgbClr val="FF0000"/>
              </a:solidFill>
              <a:latin typeface="+mj-lt"/>
            </a:endParaRPr>
          </a:p>
          <a:p>
            <a:pPr algn="ctr"/>
            <a:r>
              <a:rPr lang="en-GB" b="1" dirty="0">
                <a:solidFill>
                  <a:schemeClr val="accent3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Mechanisms/Electrical systems</a:t>
            </a:r>
          </a:p>
          <a:p>
            <a:pPr algn="ctr"/>
            <a:endParaRPr lang="en-GB" b="1" dirty="0">
              <a:solidFill>
                <a:schemeClr val="accent3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45F3E2D-9D17-4B7A-B2BE-368626470FFD}"/>
              </a:ext>
            </a:extLst>
          </p:cNvPr>
          <p:cNvSpPr/>
          <p:nvPr/>
        </p:nvSpPr>
        <p:spPr>
          <a:xfrm>
            <a:off x="2243986" y="4636586"/>
            <a:ext cx="21031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9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A5EDFD0-DFBA-43BD-B656-3E0662028340}"/>
              </a:ext>
            </a:extLst>
          </p:cNvPr>
          <p:cNvSpPr/>
          <p:nvPr/>
        </p:nvSpPr>
        <p:spPr>
          <a:xfrm>
            <a:off x="2739197" y="5987525"/>
            <a:ext cx="1192954" cy="4465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</a:t>
            </a: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healthy meal.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16E240-B12A-4A37-8EB9-4E7360597A91}"/>
              </a:ext>
            </a:extLst>
          </p:cNvPr>
          <p:cNvSpPr/>
          <p:nvPr/>
        </p:nvSpPr>
        <p:spPr>
          <a:xfrm>
            <a:off x="7406471" y="5949724"/>
            <a:ext cx="17764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Design and make a cushion.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8D4DF02-38D5-4ECD-8187-E115F270168A}"/>
              </a:ext>
            </a:extLst>
          </p:cNvPr>
          <p:cNvSpPr txBox="1"/>
          <p:nvPr/>
        </p:nvSpPr>
        <p:spPr>
          <a:xfrm>
            <a:off x="4895961" y="6001796"/>
            <a:ext cx="227436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solidFill>
                  <a:srgbClr val="454D55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Make a fairground ride with a rotational part (Pulleys)</a:t>
            </a:r>
          </a:p>
          <a:p>
            <a:endParaRPr lang="en-GB" sz="1100" dirty="0">
              <a:solidFill>
                <a:srgbClr val="454D55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0AAC6DC5-8E04-4FCA-9F88-425C79F469A8}"/>
              </a:ext>
            </a:extLst>
          </p:cNvPr>
          <p:cNvGrpSpPr/>
          <p:nvPr/>
        </p:nvGrpSpPr>
        <p:grpSpPr>
          <a:xfrm>
            <a:off x="33359" y="2152235"/>
            <a:ext cx="2894752" cy="4279479"/>
            <a:chOff x="33359" y="2152235"/>
            <a:chExt cx="2894752" cy="4279479"/>
          </a:xfrm>
        </p:grpSpPr>
        <p:pic>
          <p:nvPicPr>
            <p:cNvPr id="106" name="Picture 105">
              <a:extLst>
                <a:ext uri="{FF2B5EF4-FFF2-40B4-BE49-F238E27FC236}">
                  <a16:creationId xmlns:a16="http://schemas.microsoft.com/office/drawing/2014/main" id="{BD95098E-EBF1-4837-8D4C-F9571BEFAF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4271" y="4982441"/>
              <a:ext cx="755651" cy="678148"/>
            </a:xfrm>
            <a:prstGeom prst="rect">
              <a:avLst/>
            </a:prstGeom>
          </p:spPr>
        </p:pic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515D5434-EB4F-4E97-B53E-E7ABEDCD9312}"/>
                </a:ext>
              </a:extLst>
            </p:cNvPr>
            <p:cNvGrpSpPr/>
            <p:nvPr/>
          </p:nvGrpSpPr>
          <p:grpSpPr>
            <a:xfrm>
              <a:off x="33359" y="2152235"/>
              <a:ext cx="2894752" cy="4279479"/>
              <a:chOff x="33359" y="2152235"/>
              <a:chExt cx="2894752" cy="4279479"/>
            </a:xfrm>
          </p:grpSpPr>
          <p:pic>
            <p:nvPicPr>
              <p:cNvPr id="108" name="Picture 107">
                <a:extLst>
                  <a:ext uri="{FF2B5EF4-FFF2-40B4-BE49-F238E27FC236}">
                    <a16:creationId xmlns:a16="http://schemas.microsoft.com/office/drawing/2014/main" id="{8CDF5787-810D-4A2D-8B41-9E08A0362C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359" y="2862673"/>
                <a:ext cx="854757" cy="736859"/>
              </a:xfrm>
              <a:prstGeom prst="rect">
                <a:avLst/>
              </a:prstGeom>
            </p:spPr>
          </p:pic>
          <p:pic>
            <p:nvPicPr>
              <p:cNvPr id="109" name="Picture 108">
                <a:extLst>
                  <a:ext uri="{FF2B5EF4-FFF2-40B4-BE49-F238E27FC236}">
                    <a16:creationId xmlns:a16="http://schemas.microsoft.com/office/drawing/2014/main" id="{C2411013-8D78-476C-9343-A95A2D2505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467" y="3585513"/>
                <a:ext cx="809738" cy="666843"/>
              </a:xfrm>
              <a:prstGeom prst="rect">
                <a:avLst/>
              </a:prstGeom>
            </p:spPr>
          </p:pic>
          <p:grpSp>
            <p:nvGrpSpPr>
              <p:cNvPr id="110" name="Group 109">
                <a:extLst>
                  <a:ext uri="{FF2B5EF4-FFF2-40B4-BE49-F238E27FC236}">
                    <a16:creationId xmlns:a16="http://schemas.microsoft.com/office/drawing/2014/main" id="{1F537205-1CBA-4C3A-A583-30AE714F461F}"/>
                  </a:ext>
                </a:extLst>
              </p:cNvPr>
              <p:cNvGrpSpPr/>
              <p:nvPr/>
            </p:nvGrpSpPr>
            <p:grpSpPr>
              <a:xfrm>
                <a:off x="77112" y="2152235"/>
                <a:ext cx="2850999" cy="4279479"/>
                <a:chOff x="77112" y="2152235"/>
                <a:chExt cx="2850999" cy="4279479"/>
              </a:xfrm>
            </p:grpSpPr>
            <p:pic>
              <p:nvPicPr>
                <p:cNvPr id="111" name="Picture 110">
                  <a:extLst>
                    <a:ext uri="{FF2B5EF4-FFF2-40B4-BE49-F238E27FC236}">
                      <a16:creationId xmlns:a16="http://schemas.microsoft.com/office/drawing/2014/main" id="{AAC17DFA-3789-4F63-AC1C-D22ED9D7E9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118160" y="2152235"/>
                  <a:ext cx="857370" cy="714475"/>
                </a:xfrm>
                <a:prstGeom prst="rect">
                  <a:avLst/>
                </a:prstGeom>
              </p:spPr>
            </p:pic>
            <p:pic>
              <p:nvPicPr>
                <p:cNvPr id="112" name="Picture 111">
                  <a:extLst>
                    <a:ext uri="{FF2B5EF4-FFF2-40B4-BE49-F238E27FC236}">
                      <a16:creationId xmlns:a16="http://schemas.microsoft.com/office/drawing/2014/main" id="{4330B6C1-8854-4B61-9844-8AC1821C46A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77112" y="4260161"/>
                  <a:ext cx="828376" cy="714475"/>
                </a:xfrm>
                <a:prstGeom prst="rect">
                  <a:avLst/>
                </a:prstGeom>
              </p:spPr>
            </p:pic>
            <p:pic>
              <p:nvPicPr>
                <p:cNvPr id="113" name="Picture 112">
                  <a:extLst>
                    <a:ext uri="{FF2B5EF4-FFF2-40B4-BE49-F238E27FC236}">
                      <a16:creationId xmlns:a16="http://schemas.microsoft.com/office/drawing/2014/main" id="{50C4A46D-68E6-4545-AA9A-42CDD5FC63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116653" y="5703840"/>
                  <a:ext cx="790685" cy="676369"/>
                </a:xfrm>
                <a:prstGeom prst="rect">
                  <a:avLst/>
                </a:prstGeom>
              </p:spPr>
            </p:pic>
            <p:sp>
              <p:nvSpPr>
                <p:cNvPr id="114" name="TextBox 113">
                  <a:extLst>
                    <a:ext uri="{FF2B5EF4-FFF2-40B4-BE49-F238E27FC236}">
                      <a16:creationId xmlns:a16="http://schemas.microsoft.com/office/drawing/2014/main" id="{D9BDC4F5-6050-4B47-8009-72B08925E3F8}"/>
                    </a:ext>
                  </a:extLst>
                </p:cNvPr>
                <p:cNvSpPr txBox="1"/>
                <p:nvPr/>
              </p:nvSpPr>
              <p:spPr>
                <a:xfrm>
                  <a:off x="874972" y="2249745"/>
                  <a:ext cx="1423331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Structures</a:t>
                  </a:r>
                </a:p>
              </p:txBody>
            </p:sp>
            <p:sp>
              <p:nvSpPr>
                <p:cNvPr id="115" name="TextBox 114">
                  <a:extLst>
                    <a:ext uri="{FF2B5EF4-FFF2-40B4-BE49-F238E27FC236}">
                      <a16:creationId xmlns:a16="http://schemas.microsoft.com/office/drawing/2014/main" id="{48D37574-E3B9-4B0F-8C7D-20573B4DB3CB}"/>
                    </a:ext>
                  </a:extLst>
                </p:cNvPr>
                <p:cNvSpPr txBox="1"/>
                <p:nvPr/>
              </p:nvSpPr>
              <p:spPr>
                <a:xfrm>
                  <a:off x="780952" y="2983454"/>
                  <a:ext cx="21471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Wheels and Axles</a:t>
                  </a:r>
                </a:p>
              </p:txBody>
            </p:sp>
            <p:sp>
              <p:nvSpPr>
                <p:cNvPr id="117" name="TextBox 116">
                  <a:extLst>
                    <a:ext uri="{FF2B5EF4-FFF2-40B4-BE49-F238E27FC236}">
                      <a16:creationId xmlns:a16="http://schemas.microsoft.com/office/drawing/2014/main" id="{C098A84D-0E65-4058-AA70-1C664447CC20}"/>
                    </a:ext>
                  </a:extLst>
                </p:cNvPr>
                <p:cNvSpPr txBox="1"/>
                <p:nvPr/>
              </p:nvSpPr>
              <p:spPr>
                <a:xfrm>
                  <a:off x="752934" y="3666904"/>
                  <a:ext cx="214715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Mechanisms</a:t>
                  </a:r>
                </a:p>
              </p:txBody>
            </p:sp>
            <p:sp>
              <p:nvSpPr>
                <p:cNvPr id="118" name="TextBox 117">
                  <a:extLst>
                    <a:ext uri="{FF2B5EF4-FFF2-40B4-BE49-F238E27FC236}">
                      <a16:creationId xmlns:a16="http://schemas.microsoft.com/office/drawing/2014/main" id="{ECA8468D-26A2-4C2E-A9FE-90DC0F5394EE}"/>
                    </a:ext>
                  </a:extLst>
                </p:cNvPr>
                <p:cNvSpPr txBox="1"/>
                <p:nvPr/>
              </p:nvSpPr>
              <p:spPr>
                <a:xfrm>
                  <a:off x="855342" y="4378874"/>
                  <a:ext cx="992866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Textiles</a:t>
                  </a:r>
                  <a:endParaRPr lang="en-GB" dirty="0"/>
                </a:p>
              </p:txBody>
            </p:sp>
            <p:sp>
              <p:nvSpPr>
                <p:cNvPr id="119" name="Rectangle 118">
                  <a:extLst>
                    <a:ext uri="{FF2B5EF4-FFF2-40B4-BE49-F238E27FC236}">
                      <a16:creationId xmlns:a16="http://schemas.microsoft.com/office/drawing/2014/main" id="{76E2D2A3-6372-4DC5-BE17-0F114DE07CA1}"/>
                    </a:ext>
                  </a:extLst>
                </p:cNvPr>
                <p:cNvSpPr/>
                <p:nvPr/>
              </p:nvSpPr>
              <p:spPr>
                <a:xfrm>
                  <a:off x="783728" y="4939884"/>
                  <a:ext cx="1418978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Cooking and </a:t>
                  </a:r>
                </a:p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Nutrition</a:t>
                  </a:r>
                  <a:endParaRPr lang="en-GB" dirty="0"/>
                </a:p>
              </p:txBody>
            </p:sp>
            <p:sp>
              <p:nvSpPr>
                <p:cNvPr id="121" name="Rectangle 120">
                  <a:extLst>
                    <a:ext uri="{FF2B5EF4-FFF2-40B4-BE49-F238E27FC236}">
                      <a16:creationId xmlns:a16="http://schemas.microsoft.com/office/drawing/2014/main" id="{73083439-6E5B-4C11-88BD-4802FEF99C72}"/>
                    </a:ext>
                  </a:extLst>
                </p:cNvPr>
                <p:cNvSpPr/>
                <p:nvPr/>
              </p:nvSpPr>
              <p:spPr>
                <a:xfrm>
                  <a:off x="902786" y="5785383"/>
                  <a:ext cx="1047338" cy="646331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Electrical</a:t>
                  </a:r>
                </a:p>
                <a:p>
                  <a:r>
                    <a:rPr lang="en-GB" b="1" dirty="0">
                      <a:solidFill>
                        <a:srgbClr val="01090B"/>
                      </a:solidFill>
                      <a:latin typeface="Calibri" panose="020F0502020204030204" pitchFamily="34" charset="0"/>
                      <a:cs typeface="Calibri" panose="020F0502020204030204" pitchFamily="34" charset="0"/>
                    </a:rPr>
                    <a:t>Systems</a:t>
                  </a:r>
                  <a:endParaRPr lang="en-GB" dirty="0"/>
                </a:p>
              </p:txBody>
            </p:sp>
          </p:grpSp>
        </p:grpSp>
      </p:grpSp>
      <p:pic>
        <p:nvPicPr>
          <p:cNvPr id="79" name="Picture 78">
            <a:extLst>
              <a:ext uri="{FF2B5EF4-FFF2-40B4-BE49-F238E27FC236}">
                <a16:creationId xmlns:a16="http://schemas.microsoft.com/office/drawing/2014/main" id="{F4F5B81D-AE7D-4CC3-ADB0-763C3C9173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29336" y="1107293"/>
            <a:ext cx="603447" cy="487895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0E19916D-76D4-40F6-88D1-FFE77A17C57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61455" y="1188681"/>
            <a:ext cx="519217" cy="499520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1AD10CB9-8227-4807-A3F1-FC52F7BB5F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97020" y="1062756"/>
            <a:ext cx="356091" cy="293251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45419DB3-E955-4BD4-992C-2BFCFB1C94C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093945" y="5223069"/>
            <a:ext cx="519217" cy="499520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A66DF637-1FA9-4571-8E1E-82617A32D6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78415" y="5171736"/>
            <a:ext cx="373433" cy="307533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83BCF57F-0902-44B3-9098-700CFDB95E1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6438" y="579605"/>
            <a:ext cx="502431" cy="544300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39E3377E-5441-42F5-852E-A5BAAD08817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63912" y="598230"/>
            <a:ext cx="502431" cy="544300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97D4426A-D36B-4726-B4A5-D4A7F5C978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0731" y="1350953"/>
            <a:ext cx="362351" cy="301960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96A5C3A2-799F-4DAC-A7F7-DB79E4B1D5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0448" y="3257347"/>
            <a:ext cx="610913" cy="503105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BDA58001-C099-4C71-A266-F1C62977DF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0543" y="3208161"/>
            <a:ext cx="537314" cy="447762"/>
          </a:xfrm>
          <a:prstGeom prst="rect">
            <a:avLst/>
          </a:prstGeom>
        </p:spPr>
      </p:pic>
      <p:sp>
        <p:nvSpPr>
          <p:cNvPr id="87" name="Text Placeholder 25">
            <a:extLst>
              <a:ext uri="{FF2B5EF4-FFF2-40B4-BE49-F238E27FC236}">
                <a16:creationId xmlns:a16="http://schemas.microsoft.com/office/drawing/2014/main" id="{9142BF03-D868-4B80-B5C9-A3810AD27CF1}"/>
              </a:ext>
            </a:extLst>
          </p:cNvPr>
          <p:cNvSpPr txBox="1">
            <a:spLocks/>
          </p:cNvSpPr>
          <p:nvPr/>
        </p:nvSpPr>
        <p:spPr>
          <a:xfrm>
            <a:off x="4338656" y="2080611"/>
            <a:ext cx="3251792" cy="24503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rgbClr val="FF0000"/>
                </a:solidFill>
              </a:rPr>
              <a:t>Designer: Sir Jonathan </a:t>
            </a:r>
            <a:r>
              <a:rPr lang="en-GB" sz="1000" dirty="0" err="1">
                <a:solidFill>
                  <a:srgbClr val="FF0000"/>
                </a:solidFill>
              </a:rPr>
              <a:t>Ive</a:t>
            </a:r>
            <a:r>
              <a:rPr lang="en-GB" sz="1000" dirty="0">
                <a:solidFill>
                  <a:srgbClr val="FF0000"/>
                </a:solidFill>
              </a:rPr>
              <a:t> – clean, basic and minimal packaging that is both  aesthetically and functional for container design</a:t>
            </a:r>
            <a:endParaRPr lang="en-GB" sz="1600" dirty="0">
              <a:solidFill>
                <a:srgbClr val="FFC000"/>
              </a:solidFill>
            </a:endParaRPr>
          </a:p>
          <a:p>
            <a:r>
              <a:rPr lang="en-GB" sz="1100" i="0" dirty="0"/>
              <a:t> </a:t>
            </a:r>
          </a:p>
          <a:p>
            <a:endParaRPr lang="en-GB" sz="2000" i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3" name="Text Placeholder 25">
            <a:extLst>
              <a:ext uri="{FF2B5EF4-FFF2-40B4-BE49-F238E27FC236}">
                <a16:creationId xmlns:a16="http://schemas.microsoft.com/office/drawing/2014/main" id="{F33A2BA9-5AE0-41D3-963A-EA670FA41021}"/>
              </a:ext>
            </a:extLst>
          </p:cNvPr>
          <p:cNvSpPr txBox="1">
            <a:spLocks/>
          </p:cNvSpPr>
          <p:nvPr/>
        </p:nvSpPr>
        <p:spPr>
          <a:xfrm>
            <a:off x="2143304" y="4110298"/>
            <a:ext cx="3251792" cy="24503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rgbClr val="FF0000"/>
                </a:solidFill>
              </a:rPr>
              <a:t>Designer: Isambard Kingdom Brunel </a:t>
            </a:r>
          </a:p>
          <a:p>
            <a:r>
              <a:rPr lang="en-GB" sz="1000" dirty="0">
                <a:solidFill>
                  <a:srgbClr val="FF0000"/>
                </a:solidFill>
              </a:rPr>
              <a:t>(Clifton Suspension)</a:t>
            </a:r>
            <a:endParaRPr lang="en-GB" sz="1600" dirty="0">
              <a:solidFill>
                <a:srgbClr val="FFC000"/>
              </a:solidFill>
            </a:endParaRPr>
          </a:p>
          <a:p>
            <a:r>
              <a:rPr lang="en-GB" sz="1100" i="0" dirty="0"/>
              <a:t> </a:t>
            </a:r>
          </a:p>
          <a:p>
            <a:endParaRPr lang="en-GB" sz="2000" i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4" name="Text Placeholder 25">
            <a:extLst>
              <a:ext uri="{FF2B5EF4-FFF2-40B4-BE49-F238E27FC236}">
                <a16:creationId xmlns:a16="http://schemas.microsoft.com/office/drawing/2014/main" id="{170724AE-B2FA-484D-8749-BDD6D7214325}"/>
              </a:ext>
            </a:extLst>
          </p:cNvPr>
          <p:cNvSpPr txBox="1">
            <a:spLocks/>
          </p:cNvSpPr>
          <p:nvPr/>
        </p:nvSpPr>
        <p:spPr>
          <a:xfrm>
            <a:off x="4267341" y="6446644"/>
            <a:ext cx="3251792" cy="24503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ctr" defTabSz="438253" rtl="0" eaLnBrk="1" latinLnBrk="0" hangingPunct="1">
              <a:lnSpc>
                <a:spcPct val="90000"/>
              </a:lnSpc>
              <a:spcBef>
                <a:spcPts val="479"/>
              </a:spcBef>
              <a:buFont typeface="Arial" panose="020B0604020202020204" pitchFamily="34" charset="0"/>
              <a:buNone/>
              <a:defRPr sz="479" b="0" i="1" kern="1200">
                <a:solidFill>
                  <a:srgbClr val="454D55"/>
                </a:solidFill>
                <a:latin typeface="+mn-lt"/>
                <a:ea typeface="+mn-ea"/>
                <a:cs typeface="+mn-cs"/>
              </a:defRPr>
            </a:lvl1pPr>
            <a:lvl2pPr marL="219127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115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8253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95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57380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76506" indent="0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None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05196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24322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43449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62575" indent="-109563" algn="l" defTabSz="438253" rtl="0" eaLnBrk="1" latinLnBrk="0" hangingPunct="1">
              <a:lnSpc>
                <a:spcPct val="90000"/>
              </a:lnSpc>
              <a:spcBef>
                <a:spcPts val="240"/>
              </a:spcBef>
              <a:buFont typeface="Arial" panose="020B0604020202020204" pitchFamily="34" charset="0"/>
              <a:buChar char="•"/>
              <a:defRPr sz="86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 dirty="0">
                <a:solidFill>
                  <a:srgbClr val="FF0000"/>
                </a:solidFill>
              </a:rPr>
              <a:t>Designer: John Wardley (theme park rides: Nemesis, Oblivion)</a:t>
            </a:r>
            <a:endParaRPr lang="en-GB" sz="1600" dirty="0">
              <a:solidFill>
                <a:srgbClr val="FFC000"/>
              </a:solidFill>
            </a:endParaRPr>
          </a:p>
          <a:p>
            <a:r>
              <a:rPr lang="en-GB" sz="1100" i="0" dirty="0"/>
              <a:t> </a:t>
            </a:r>
          </a:p>
          <a:p>
            <a:endParaRPr lang="en-GB" sz="2000" i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3211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20092621_TF16411242" id="{39B8F021-4CAC-43FA-BE11-F0352C93E290}" vid="{6D00111F-C68D-459F-91FF-D45B6C9D8CB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9" ma:contentTypeDescription="Create a new document." ma:contentTypeScope="" ma:versionID="76e25e1730b4532ab1d5e5b131a96a5a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d1e9281a84c4949647088091c718de3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BEC926F-FDE5-4562-99B8-30912DF116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B8A1B1B-EE41-4773-851F-0027C8214331}">
  <ds:schemaRefs>
    <ds:schemaRef ds:uri="http://www.w3.org/XML/1998/namespace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fb0879af-3eba-417a-a55a-ffe6dcd6ca77"/>
    <ds:schemaRef ds:uri="http://purl.org/dc/dcmitype/"/>
    <ds:schemaRef ds:uri="http://schemas.microsoft.com/office/2006/metadata/properties"/>
    <ds:schemaRef ds:uri="http://purl.org/dc/terms/"/>
    <ds:schemaRef ds:uri="http://schemas.microsoft.com/sharepoint/v3"/>
    <ds:schemaRef ds:uri="http://schemas.openxmlformats.org/package/2006/metadata/core-properties"/>
    <ds:schemaRef ds:uri="6dc4bcd6-49db-4c07-9060-8acfc67cef9f"/>
  </ds:schemaRefs>
</ds:datastoreItem>
</file>

<file path=customXml/itemProps3.xml><?xml version="1.0" encoding="utf-8"?>
<ds:datastoreItem xmlns:ds="http://schemas.openxmlformats.org/officeDocument/2006/customXml" ds:itemID="{C0269403-FA3E-40CD-898C-286105FEE5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</Template>
  <TotalTime>0</TotalTime>
  <Words>343</Words>
  <Application>Microsoft Office PowerPoint</Application>
  <PresentationFormat>A4 Paper (210x297 mm)</PresentationFormat>
  <Paragraphs>108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Franklin Gothic Demi</vt:lpstr>
      <vt:lpstr>Segoe UI</vt:lpstr>
      <vt:lpstr>Office Theme</vt:lpstr>
      <vt:lpstr>DT Curriculum Overview </vt:lpstr>
      <vt:lpstr>DT Curriculum Overview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2020-04-29T17:11:44Z</dcterms:created>
  <dcterms:modified xsi:type="dcterms:W3CDTF">2025-12-19T15:04:15Z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